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42"/>
  </p:notesMasterIdLst>
  <p:handoutMasterIdLst>
    <p:handoutMasterId r:id="rId43"/>
  </p:handoutMasterIdLst>
  <p:sldIdLst>
    <p:sldId id="261" r:id="rId7"/>
    <p:sldId id="262" r:id="rId8"/>
    <p:sldId id="266" r:id="rId9"/>
    <p:sldId id="267" r:id="rId10"/>
    <p:sldId id="270" r:id="rId11"/>
    <p:sldId id="271" r:id="rId12"/>
    <p:sldId id="272" r:id="rId13"/>
    <p:sldId id="273" r:id="rId14"/>
    <p:sldId id="274" r:id="rId15"/>
    <p:sldId id="278" r:id="rId16"/>
    <p:sldId id="279" r:id="rId17"/>
    <p:sldId id="276" r:id="rId18"/>
    <p:sldId id="277" r:id="rId19"/>
    <p:sldId id="280" r:id="rId20"/>
    <p:sldId id="281" r:id="rId21"/>
    <p:sldId id="282" r:id="rId22"/>
    <p:sldId id="287" r:id="rId23"/>
    <p:sldId id="292" r:id="rId24"/>
    <p:sldId id="283" r:id="rId25"/>
    <p:sldId id="284" r:id="rId26"/>
    <p:sldId id="285" r:id="rId27"/>
    <p:sldId id="286" r:id="rId28"/>
    <p:sldId id="288" r:id="rId29"/>
    <p:sldId id="289" r:id="rId30"/>
    <p:sldId id="290" r:id="rId31"/>
    <p:sldId id="291" r:id="rId32"/>
    <p:sldId id="299" r:id="rId33"/>
    <p:sldId id="300" r:id="rId34"/>
    <p:sldId id="301" r:id="rId35"/>
    <p:sldId id="294" r:id="rId36"/>
    <p:sldId id="295" r:id="rId37"/>
    <p:sldId id="296" r:id="rId38"/>
    <p:sldId id="297" r:id="rId39"/>
    <p:sldId id="302" r:id="rId40"/>
    <p:sldId id="303" r:id="rId41"/>
  </p:sldIdLst>
  <p:sldSz cx="11887200" cy="6858000"/>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5" autoAdjust="0"/>
    <p:restoredTop sz="94660"/>
  </p:normalViewPr>
  <p:slideViewPr>
    <p:cSldViewPr snapToGrid="0" snapToObjects="1">
      <p:cViewPr varScale="1">
        <p:scale>
          <a:sx n="123" d="100"/>
          <a:sy n="123" d="100"/>
        </p:scale>
        <p:origin x="156" y="102"/>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5/3/2024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5/3/2024</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398412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31</a:t>
            </a:fld>
            <a:endParaRPr lang="en-US"/>
          </a:p>
        </p:txBody>
      </p:sp>
    </p:spTree>
    <p:extLst>
      <p:ext uri="{BB962C8B-B14F-4D97-AF65-F5344CB8AC3E}">
        <p14:creationId xmlns:p14="http://schemas.microsoft.com/office/powerpoint/2010/main" val="245788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35</a:t>
            </a:fld>
            <a:endParaRPr lang="en-US"/>
          </a:p>
        </p:txBody>
      </p:sp>
    </p:spTree>
    <p:extLst>
      <p:ext uri="{BB962C8B-B14F-4D97-AF65-F5344CB8AC3E}">
        <p14:creationId xmlns:p14="http://schemas.microsoft.com/office/powerpoint/2010/main" val="1060441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CDOT_PowerPoint_Template-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887200" cy="6858000"/>
          </a:xfrm>
          <a:prstGeom prst="rect">
            <a:avLst/>
          </a:prstGeom>
        </p:spPr>
      </p:pic>
      <p:sp>
        <p:nvSpPr>
          <p:cNvPr id="2" name="Title 1"/>
          <p:cNvSpPr>
            <a:spLocks noGrp="1"/>
          </p:cNvSpPr>
          <p:nvPr>
            <p:ph type="ctrTitle" hasCustomPrompt="1"/>
          </p:nvPr>
        </p:nvSpPr>
        <p:spPr>
          <a:xfrm>
            <a:off x="517294" y="3831921"/>
            <a:ext cx="10753529"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17295" y="5105400"/>
            <a:ext cx="832104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18003" y="5854700"/>
            <a:ext cx="8645048"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594360" y="1733551"/>
            <a:ext cx="1069848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6290311" y="88900"/>
            <a:ext cx="500253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6290311" y="88900"/>
            <a:ext cx="500253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594360" y="1752600"/>
            <a:ext cx="1069848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290311" y="88901"/>
            <a:ext cx="500253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CDOT_PowerPoint_Template-0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1887200" cy="6858000"/>
          </a:xfrm>
          <a:prstGeom prst="rect">
            <a:avLst/>
          </a:prstGeom>
        </p:spPr>
      </p:pic>
      <p:sp>
        <p:nvSpPr>
          <p:cNvPr id="1027" name="Title Placeholder 1"/>
          <p:cNvSpPr>
            <a:spLocks noGrp="1"/>
          </p:cNvSpPr>
          <p:nvPr>
            <p:ph type="title"/>
          </p:nvPr>
        </p:nvSpPr>
        <p:spPr bwMode="auto">
          <a:xfrm>
            <a:off x="594360" y="469900"/>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594360" y="1795463"/>
            <a:ext cx="1069848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519160" y="6356351"/>
            <a:ext cx="277368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ricastillo@ncdot.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mailto:apillai@ncdot.gov" TargetMode="External"/><Relationship Id="rId5" Type="http://schemas.openxmlformats.org/officeDocument/2006/relationships/hyperlink" Target="mailto:jabailey@ncdot.gov" TargetMode="External"/><Relationship Id="rId4" Type="http://schemas.openxmlformats.org/officeDocument/2006/relationships/hyperlink" Target="mailto:tmanimashaun@ncdot.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Travel Demand Modeling</a:t>
            </a:r>
          </a:p>
        </p:txBody>
      </p:sp>
      <p:sp>
        <p:nvSpPr>
          <p:cNvPr id="3" name="Subtitle 2"/>
          <p:cNvSpPr>
            <a:spLocks noGrp="1"/>
          </p:cNvSpPr>
          <p:nvPr>
            <p:ph type="subTitle" idx="1"/>
          </p:nvPr>
        </p:nvSpPr>
        <p:spPr>
          <a:xfrm>
            <a:off x="518003" y="5319038"/>
            <a:ext cx="10026880" cy="660400"/>
          </a:xfrm>
        </p:spPr>
        <p:txBody>
          <a:bodyPr/>
          <a:lstStyle/>
          <a:p>
            <a:r>
              <a:rPr lang="en-US" dirty="0"/>
              <a:t>Amar Pillai</a:t>
            </a:r>
          </a:p>
        </p:txBody>
      </p:sp>
      <p:sp>
        <p:nvSpPr>
          <p:cNvPr id="4" name="Text Placeholder 3"/>
          <p:cNvSpPr>
            <a:spLocks noGrp="1"/>
          </p:cNvSpPr>
          <p:nvPr>
            <p:ph type="body" sz="quarter" idx="10"/>
          </p:nvPr>
        </p:nvSpPr>
        <p:spPr>
          <a:xfrm>
            <a:off x="518003" y="5854700"/>
            <a:ext cx="10197622" cy="546100"/>
          </a:xfrm>
        </p:spPr>
        <p:txBody>
          <a:bodyPr/>
          <a:lstStyle/>
          <a:p>
            <a:r>
              <a:rPr lang="en-US" dirty="0"/>
              <a:t>May 07, 2024</a:t>
            </a:r>
          </a:p>
          <a:p>
            <a:endParaRPr lang="en-US" dirty="0"/>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10</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Few Key Concepts-TAZ</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pic>
        <p:nvPicPr>
          <p:cNvPr id="8" name="Picture 2" descr="C:\Users\apillai\Desktop\Charlot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3248" y="1331128"/>
            <a:ext cx="6126397" cy="536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5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11</a:t>
            </a:fld>
            <a:endParaRPr lang="en-US" altLang="en-US"/>
          </a:p>
        </p:txBody>
      </p:sp>
      <p:sp>
        <p:nvSpPr>
          <p:cNvPr id="4" name="Slide Number Placeholder 13"/>
          <p:cNvSpPr txBox="1">
            <a:spLocks/>
          </p:cNvSpPr>
          <p:nvPr/>
        </p:nvSpPr>
        <p:spPr bwMode="auto">
          <a:xfrm>
            <a:off x="78582" y="6601617"/>
            <a:ext cx="2674620" cy="1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400" kern="120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65663A4B-6198-4245-839A-FF519A77BB21}" type="slidenum">
              <a:rPr lang="en-US" smtClean="0">
                <a:solidFill>
                  <a:prstClr val="black">
                    <a:lumMod val="75000"/>
                    <a:lumOff val="25000"/>
                  </a:prstClr>
                </a:solidFill>
              </a:rPr>
              <a:pPr/>
              <a:t>11</a:t>
            </a:fld>
            <a:endParaRPr lang="en-US" dirty="0">
              <a:solidFill>
                <a:prstClr val="black">
                  <a:lumMod val="75000"/>
                  <a:lumOff val="25000"/>
                </a:prstClr>
              </a:solidFill>
            </a:endParaRPr>
          </a:p>
        </p:txBody>
      </p:sp>
      <p:pic>
        <p:nvPicPr>
          <p:cNvPr id="5" name="Picture 1" descr="C:\Users\apillai\Desktop\State Boundaries\TAZ Example.jpg"/>
          <p:cNvPicPr>
            <a:picLocks noChangeAspect="1" noChangeArrowheads="1"/>
          </p:cNvPicPr>
          <p:nvPr/>
        </p:nvPicPr>
        <p:blipFill>
          <a:blip r:embed="rId2" cstate="print"/>
          <a:srcRect/>
          <a:stretch>
            <a:fillRect/>
          </a:stretch>
        </p:blipFill>
        <p:spPr bwMode="auto">
          <a:xfrm>
            <a:off x="0" y="-49213"/>
            <a:ext cx="11887200" cy="6858000"/>
          </a:xfrm>
          <a:prstGeom prst="rect">
            <a:avLst/>
          </a:prstGeom>
          <a:noFill/>
        </p:spPr>
      </p:pic>
      <p:sp>
        <p:nvSpPr>
          <p:cNvPr id="6" name="Rectangle 5"/>
          <p:cNvSpPr/>
          <p:nvPr/>
        </p:nvSpPr>
        <p:spPr>
          <a:xfrm>
            <a:off x="285751" y="3686175"/>
            <a:ext cx="2911656" cy="252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sz="1400" dirty="0">
              <a:solidFill>
                <a:prstClr val="white"/>
              </a:solidFill>
            </a:endParaRPr>
          </a:p>
          <a:p>
            <a:pPr algn="ctr" defTabSz="457200"/>
            <a:r>
              <a:rPr lang="en-US" sz="1400" b="1" u="sng" dirty="0">
                <a:solidFill>
                  <a:prstClr val="white"/>
                </a:solidFill>
              </a:rPr>
              <a:t>TAZ No 494</a:t>
            </a:r>
          </a:p>
          <a:p>
            <a:pPr defTabSz="457200"/>
            <a:r>
              <a:rPr lang="en-US" sz="1400" b="1" u="sng" dirty="0">
                <a:solidFill>
                  <a:prstClr val="white"/>
                </a:solidFill>
              </a:rPr>
              <a:t>Household Data</a:t>
            </a:r>
          </a:p>
          <a:p>
            <a:pPr defTabSz="457200"/>
            <a:r>
              <a:rPr lang="en-US" sz="1400" dirty="0">
                <a:solidFill>
                  <a:prstClr val="white"/>
                </a:solidFill>
              </a:rPr>
              <a:t>Households=4</a:t>
            </a:r>
          </a:p>
          <a:p>
            <a:pPr defTabSz="457200"/>
            <a:r>
              <a:rPr lang="en-US" sz="1400" dirty="0">
                <a:solidFill>
                  <a:prstClr val="white"/>
                </a:solidFill>
              </a:rPr>
              <a:t>People =9</a:t>
            </a:r>
          </a:p>
          <a:p>
            <a:pPr defTabSz="457200"/>
            <a:r>
              <a:rPr lang="en-US" sz="1400" dirty="0">
                <a:solidFill>
                  <a:prstClr val="white"/>
                </a:solidFill>
              </a:rPr>
              <a:t>Vehicles=8</a:t>
            </a:r>
          </a:p>
          <a:p>
            <a:pPr defTabSz="457200"/>
            <a:endParaRPr lang="en-US" sz="1400" dirty="0">
              <a:solidFill>
                <a:prstClr val="white"/>
              </a:solidFill>
            </a:endParaRPr>
          </a:p>
          <a:p>
            <a:pPr defTabSz="457200"/>
            <a:r>
              <a:rPr lang="en-US" sz="1400" b="1" u="sng" dirty="0">
                <a:solidFill>
                  <a:prstClr val="white"/>
                </a:solidFill>
              </a:rPr>
              <a:t>Employment Data</a:t>
            </a:r>
          </a:p>
          <a:p>
            <a:pPr defTabSz="457200"/>
            <a:r>
              <a:rPr lang="en-US" sz="1400" dirty="0">
                <a:solidFill>
                  <a:prstClr val="white"/>
                </a:solidFill>
              </a:rPr>
              <a:t>Retail=2991</a:t>
            </a:r>
          </a:p>
          <a:p>
            <a:pPr defTabSz="457200"/>
            <a:r>
              <a:rPr lang="en-US" sz="1400" dirty="0">
                <a:solidFill>
                  <a:prstClr val="white"/>
                </a:solidFill>
              </a:rPr>
              <a:t>Office=218</a:t>
            </a:r>
          </a:p>
          <a:p>
            <a:pPr defTabSz="457200"/>
            <a:r>
              <a:rPr lang="en-US" sz="1400" dirty="0">
                <a:solidFill>
                  <a:prstClr val="white"/>
                </a:solidFill>
              </a:rPr>
              <a:t>Industrial=5</a:t>
            </a:r>
          </a:p>
          <a:p>
            <a:pPr defTabSz="457200"/>
            <a:endParaRPr lang="en-US" sz="1400" dirty="0">
              <a:solidFill>
                <a:prstClr val="white"/>
              </a:solidFill>
            </a:endParaRPr>
          </a:p>
        </p:txBody>
      </p:sp>
      <p:sp>
        <p:nvSpPr>
          <p:cNvPr id="7" name="Rectangle 6"/>
          <p:cNvSpPr/>
          <p:nvPr/>
        </p:nvSpPr>
        <p:spPr>
          <a:xfrm>
            <a:off x="285751" y="369886"/>
            <a:ext cx="3005999" cy="248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sz="1400" dirty="0">
              <a:solidFill>
                <a:prstClr val="white"/>
              </a:solidFill>
            </a:endParaRPr>
          </a:p>
          <a:p>
            <a:pPr algn="ctr" defTabSz="457200"/>
            <a:r>
              <a:rPr lang="en-US" sz="1400" b="1" u="sng" dirty="0">
                <a:solidFill>
                  <a:prstClr val="white"/>
                </a:solidFill>
              </a:rPr>
              <a:t>TAZ No 526</a:t>
            </a:r>
          </a:p>
          <a:p>
            <a:pPr defTabSz="457200"/>
            <a:r>
              <a:rPr lang="en-US" sz="1400" b="1" u="sng" dirty="0">
                <a:solidFill>
                  <a:prstClr val="white"/>
                </a:solidFill>
              </a:rPr>
              <a:t>Household Data</a:t>
            </a:r>
          </a:p>
          <a:p>
            <a:pPr defTabSz="457200"/>
            <a:r>
              <a:rPr lang="en-US" sz="1400" dirty="0">
                <a:solidFill>
                  <a:prstClr val="white"/>
                </a:solidFill>
              </a:rPr>
              <a:t>Households= 267</a:t>
            </a:r>
          </a:p>
          <a:p>
            <a:pPr defTabSz="457200"/>
            <a:r>
              <a:rPr lang="en-US" sz="1400" dirty="0">
                <a:solidFill>
                  <a:prstClr val="white"/>
                </a:solidFill>
              </a:rPr>
              <a:t>People =633</a:t>
            </a:r>
          </a:p>
          <a:p>
            <a:pPr defTabSz="457200"/>
            <a:r>
              <a:rPr lang="en-US" sz="1400" dirty="0">
                <a:solidFill>
                  <a:prstClr val="white"/>
                </a:solidFill>
              </a:rPr>
              <a:t>Vehicles =533</a:t>
            </a:r>
          </a:p>
          <a:p>
            <a:pPr defTabSz="457200"/>
            <a:endParaRPr lang="en-US" sz="1400" dirty="0">
              <a:solidFill>
                <a:prstClr val="white"/>
              </a:solidFill>
            </a:endParaRPr>
          </a:p>
          <a:p>
            <a:pPr defTabSz="457200"/>
            <a:r>
              <a:rPr lang="en-US" sz="1400" b="1" u="sng" dirty="0">
                <a:solidFill>
                  <a:prstClr val="white"/>
                </a:solidFill>
              </a:rPr>
              <a:t>Employment Data</a:t>
            </a:r>
          </a:p>
          <a:p>
            <a:pPr defTabSz="457200"/>
            <a:r>
              <a:rPr lang="en-US" sz="1400" dirty="0">
                <a:solidFill>
                  <a:prstClr val="white"/>
                </a:solidFill>
              </a:rPr>
              <a:t>Retail=58</a:t>
            </a:r>
          </a:p>
          <a:p>
            <a:pPr defTabSz="457200"/>
            <a:r>
              <a:rPr lang="en-US" sz="1400" dirty="0">
                <a:solidFill>
                  <a:prstClr val="white"/>
                </a:solidFill>
              </a:rPr>
              <a:t>Office=202</a:t>
            </a:r>
          </a:p>
          <a:p>
            <a:pPr defTabSz="457200"/>
            <a:r>
              <a:rPr lang="en-US" sz="1400" dirty="0">
                <a:solidFill>
                  <a:prstClr val="white"/>
                </a:solidFill>
              </a:rPr>
              <a:t>Industrial=0</a:t>
            </a:r>
          </a:p>
          <a:p>
            <a:pPr defTabSz="457200"/>
            <a:endParaRPr lang="en-US" sz="1400" dirty="0">
              <a:solidFill>
                <a:prstClr val="white"/>
              </a:solidFill>
            </a:endParaRPr>
          </a:p>
        </p:txBody>
      </p:sp>
      <p:sp>
        <p:nvSpPr>
          <p:cNvPr id="8" name="Oval 7"/>
          <p:cNvSpPr/>
          <p:nvPr/>
        </p:nvSpPr>
        <p:spPr>
          <a:xfrm>
            <a:off x="8283892" y="1722997"/>
            <a:ext cx="222885" cy="1148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8"/>
          <p:cNvSpPr/>
          <p:nvPr/>
        </p:nvSpPr>
        <p:spPr>
          <a:xfrm>
            <a:off x="7834312" y="4378324"/>
            <a:ext cx="222885" cy="1148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0" name="Straight Arrow Connector 9"/>
          <p:cNvCxnSpPr>
            <a:stCxn id="6" idx="3"/>
            <a:endCxn id="9" idx="3"/>
          </p:cNvCxnSpPr>
          <p:nvPr/>
        </p:nvCxnSpPr>
        <p:spPr>
          <a:xfrm flipV="1">
            <a:off x="3197407" y="4476363"/>
            <a:ext cx="4669546" cy="4716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8" idx="2"/>
          </p:cNvCxnSpPr>
          <p:nvPr/>
        </p:nvCxnSpPr>
        <p:spPr>
          <a:xfrm>
            <a:off x="3291750" y="1613693"/>
            <a:ext cx="4992142" cy="1667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3"/>
          <p:cNvSpPr txBox="1">
            <a:spLocks/>
          </p:cNvSpPr>
          <p:nvPr/>
        </p:nvSpPr>
        <p:spPr bwMode="auto">
          <a:xfrm>
            <a:off x="78581" y="6650830"/>
            <a:ext cx="20574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400" kern="120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65663A4B-6198-4245-839A-FF519A77BB21}" type="slidenum">
              <a:rPr lang="en-US" smtClean="0">
                <a:solidFill>
                  <a:prstClr val="black">
                    <a:lumMod val="75000"/>
                    <a:lumOff val="25000"/>
                  </a:prstClr>
                </a:solidFill>
              </a:rPr>
              <a:pPr/>
              <a:t>11</a:t>
            </a:fld>
            <a:endParaRPr lang="en-US" dirty="0">
              <a:solidFill>
                <a:prstClr val="black">
                  <a:lumMod val="75000"/>
                  <a:lumOff val="25000"/>
                </a:prstClr>
              </a:solidFill>
            </a:endParaRPr>
          </a:p>
        </p:txBody>
      </p:sp>
      <p:pic>
        <p:nvPicPr>
          <p:cNvPr id="17" name="Picture 1" descr="C:\Users\apillai\Desktop\State Boundaries\TAZ Example.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18" name="Rectangle 17"/>
          <p:cNvSpPr/>
          <p:nvPr/>
        </p:nvSpPr>
        <p:spPr>
          <a:xfrm>
            <a:off x="285750" y="4194628"/>
            <a:ext cx="2239736" cy="2396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sz="1200" dirty="0">
              <a:solidFill>
                <a:prstClr val="white"/>
              </a:solidFill>
            </a:endParaRPr>
          </a:p>
          <a:p>
            <a:pPr algn="ctr" defTabSz="457200"/>
            <a:r>
              <a:rPr lang="en-US" sz="1200" b="1" u="sng" dirty="0">
                <a:solidFill>
                  <a:prstClr val="white"/>
                </a:solidFill>
              </a:rPr>
              <a:t>TAZ No 494</a:t>
            </a:r>
          </a:p>
          <a:p>
            <a:pPr defTabSz="457200"/>
            <a:r>
              <a:rPr lang="en-US" sz="1200" b="1" u="sng" dirty="0">
                <a:solidFill>
                  <a:prstClr val="white"/>
                </a:solidFill>
              </a:rPr>
              <a:t>Household Data</a:t>
            </a:r>
          </a:p>
          <a:p>
            <a:pPr defTabSz="457200"/>
            <a:r>
              <a:rPr lang="en-US" sz="1200" dirty="0">
                <a:solidFill>
                  <a:prstClr val="white"/>
                </a:solidFill>
              </a:rPr>
              <a:t>Households=4</a:t>
            </a:r>
          </a:p>
          <a:p>
            <a:pPr defTabSz="457200"/>
            <a:r>
              <a:rPr lang="en-US" sz="1200" dirty="0">
                <a:solidFill>
                  <a:prstClr val="white"/>
                </a:solidFill>
              </a:rPr>
              <a:t>People =9</a:t>
            </a:r>
          </a:p>
          <a:p>
            <a:pPr defTabSz="457200"/>
            <a:r>
              <a:rPr lang="en-US" sz="1200" dirty="0">
                <a:solidFill>
                  <a:prstClr val="white"/>
                </a:solidFill>
              </a:rPr>
              <a:t>Vehicles=8</a:t>
            </a:r>
          </a:p>
          <a:p>
            <a:pPr defTabSz="457200"/>
            <a:endParaRPr lang="en-US" sz="1200" dirty="0">
              <a:solidFill>
                <a:prstClr val="white"/>
              </a:solidFill>
            </a:endParaRPr>
          </a:p>
          <a:p>
            <a:pPr defTabSz="457200"/>
            <a:r>
              <a:rPr lang="en-US" sz="1200" b="1" u="sng" dirty="0">
                <a:solidFill>
                  <a:prstClr val="white"/>
                </a:solidFill>
              </a:rPr>
              <a:t>Employment Data</a:t>
            </a:r>
          </a:p>
          <a:p>
            <a:pPr defTabSz="457200"/>
            <a:r>
              <a:rPr lang="en-US" sz="1200" dirty="0">
                <a:solidFill>
                  <a:prstClr val="white"/>
                </a:solidFill>
              </a:rPr>
              <a:t>Retail=2991</a:t>
            </a:r>
          </a:p>
          <a:p>
            <a:pPr defTabSz="457200"/>
            <a:r>
              <a:rPr lang="en-US" sz="1200" dirty="0">
                <a:solidFill>
                  <a:prstClr val="white"/>
                </a:solidFill>
              </a:rPr>
              <a:t>Office=218</a:t>
            </a:r>
          </a:p>
          <a:p>
            <a:pPr defTabSz="457200"/>
            <a:r>
              <a:rPr lang="en-US" sz="1200" dirty="0">
                <a:solidFill>
                  <a:prstClr val="white"/>
                </a:solidFill>
              </a:rPr>
              <a:t>Industrial=5</a:t>
            </a:r>
          </a:p>
          <a:p>
            <a:pPr defTabSz="457200"/>
            <a:endParaRPr lang="en-US" sz="1200" dirty="0">
              <a:solidFill>
                <a:prstClr val="white"/>
              </a:solidFill>
            </a:endParaRPr>
          </a:p>
        </p:txBody>
      </p:sp>
      <p:sp>
        <p:nvSpPr>
          <p:cNvPr id="19" name="Rectangle 18"/>
          <p:cNvSpPr/>
          <p:nvPr/>
        </p:nvSpPr>
        <p:spPr>
          <a:xfrm>
            <a:off x="285750" y="419100"/>
            <a:ext cx="2312307" cy="233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sz="1200" dirty="0">
              <a:solidFill>
                <a:prstClr val="white"/>
              </a:solidFill>
            </a:endParaRPr>
          </a:p>
          <a:p>
            <a:pPr algn="ctr" defTabSz="457200"/>
            <a:r>
              <a:rPr lang="en-US" sz="1200" b="1" u="sng" dirty="0">
                <a:solidFill>
                  <a:prstClr val="white"/>
                </a:solidFill>
              </a:rPr>
              <a:t>TAZ No 526</a:t>
            </a:r>
          </a:p>
          <a:p>
            <a:pPr defTabSz="457200"/>
            <a:r>
              <a:rPr lang="en-US" sz="1200" b="1" u="sng" dirty="0">
                <a:solidFill>
                  <a:prstClr val="white"/>
                </a:solidFill>
              </a:rPr>
              <a:t>Household Data</a:t>
            </a:r>
          </a:p>
          <a:p>
            <a:pPr defTabSz="457200"/>
            <a:r>
              <a:rPr lang="en-US" sz="1200" dirty="0">
                <a:solidFill>
                  <a:prstClr val="white"/>
                </a:solidFill>
              </a:rPr>
              <a:t>Households= 267</a:t>
            </a:r>
          </a:p>
          <a:p>
            <a:pPr defTabSz="457200"/>
            <a:r>
              <a:rPr lang="en-US" sz="1200" dirty="0">
                <a:solidFill>
                  <a:prstClr val="white"/>
                </a:solidFill>
              </a:rPr>
              <a:t>People =633</a:t>
            </a:r>
          </a:p>
          <a:p>
            <a:pPr defTabSz="457200"/>
            <a:r>
              <a:rPr lang="en-US" sz="1200" dirty="0">
                <a:solidFill>
                  <a:prstClr val="white"/>
                </a:solidFill>
              </a:rPr>
              <a:t>Vehicles =533</a:t>
            </a:r>
          </a:p>
          <a:p>
            <a:pPr defTabSz="457200"/>
            <a:endParaRPr lang="en-US" sz="1200" dirty="0">
              <a:solidFill>
                <a:prstClr val="white"/>
              </a:solidFill>
            </a:endParaRPr>
          </a:p>
          <a:p>
            <a:pPr defTabSz="457200"/>
            <a:r>
              <a:rPr lang="en-US" sz="1200" b="1" u="sng" dirty="0">
                <a:solidFill>
                  <a:prstClr val="white"/>
                </a:solidFill>
              </a:rPr>
              <a:t>Employment Data</a:t>
            </a:r>
          </a:p>
          <a:p>
            <a:pPr defTabSz="457200"/>
            <a:r>
              <a:rPr lang="en-US" sz="1200" dirty="0">
                <a:solidFill>
                  <a:prstClr val="white"/>
                </a:solidFill>
              </a:rPr>
              <a:t>Retail=58</a:t>
            </a:r>
          </a:p>
          <a:p>
            <a:pPr defTabSz="457200"/>
            <a:r>
              <a:rPr lang="en-US" sz="1200" dirty="0">
                <a:solidFill>
                  <a:prstClr val="white"/>
                </a:solidFill>
              </a:rPr>
              <a:t>Office=202</a:t>
            </a:r>
          </a:p>
          <a:p>
            <a:pPr defTabSz="457200"/>
            <a:r>
              <a:rPr lang="en-US" sz="1200" dirty="0">
                <a:solidFill>
                  <a:prstClr val="white"/>
                </a:solidFill>
              </a:rPr>
              <a:t>Industrial=0</a:t>
            </a:r>
          </a:p>
          <a:p>
            <a:pPr defTabSz="457200"/>
            <a:endParaRPr lang="en-US" sz="1200" dirty="0">
              <a:solidFill>
                <a:prstClr val="white"/>
              </a:solidFill>
            </a:endParaRPr>
          </a:p>
        </p:txBody>
      </p:sp>
      <p:sp>
        <p:nvSpPr>
          <p:cNvPr id="20" name="Oval 19"/>
          <p:cNvSpPr/>
          <p:nvPr/>
        </p:nvSpPr>
        <p:spPr>
          <a:xfrm>
            <a:off x="6019800" y="1657350"/>
            <a:ext cx="17145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 name="Oval 20"/>
          <p:cNvSpPr/>
          <p:nvPr/>
        </p:nvSpPr>
        <p:spPr>
          <a:xfrm>
            <a:off x="5905500" y="4552950"/>
            <a:ext cx="17145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Straight Arrow Connector 21"/>
          <p:cNvCxnSpPr>
            <a:stCxn id="18" idx="3"/>
            <a:endCxn id="21" idx="3"/>
          </p:cNvCxnSpPr>
          <p:nvPr/>
        </p:nvCxnSpPr>
        <p:spPr>
          <a:xfrm flipV="1">
            <a:off x="2525486" y="4666771"/>
            <a:ext cx="3405122" cy="7261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3"/>
            <a:endCxn id="20" idx="2"/>
          </p:cNvCxnSpPr>
          <p:nvPr/>
        </p:nvCxnSpPr>
        <p:spPr>
          <a:xfrm>
            <a:off x="2598057" y="1588407"/>
            <a:ext cx="3421743" cy="1356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37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12</a:t>
            </a:fld>
            <a:endParaRPr lang="en-US" altLang="en-US"/>
          </a:p>
        </p:txBody>
      </p:sp>
      <p:sp>
        <p:nvSpPr>
          <p:cNvPr id="4" name="Title 2"/>
          <p:cNvSpPr txBox="1">
            <a:spLocks/>
          </p:cNvSpPr>
          <p:nvPr/>
        </p:nvSpPr>
        <p:spPr>
          <a:xfrm>
            <a:off x="200010" y="427051"/>
            <a:ext cx="3986212" cy="815961"/>
          </a:xfrm>
          <a:prstGeom prst="rect">
            <a:avLst/>
          </a:prstGeom>
        </p:spPr>
        <p:style>
          <a:lnRef idx="2">
            <a:schemeClr val="dk1"/>
          </a:lnRef>
          <a:fillRef idx="1">
            <a:schemeClr val="lt1"/>
          </a:fillRef>
          <a:effectRef idx="0">
            <a:schemeClr val="dk1"/>
          </a:effectRef>
          <a:fontRef idx="minor">
            <a:schemeClr val="dk1"/>
          </a:fontRef>
        </p:style>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Model Structure</a:t>
            </a:r>
          </a:p>
        </p:txBody>
      </p:sp>
      <p:sp>
        <p:nvSpPr>
          <p:cNvPr id="6" name="Slide Number Placeholder 1"/>
          <p:cNvSpPr txBox="1">
            <a:spLocks/>
          </p:cNvSpPr>
          <p:nvPr/>
        </p:nvSpPr>
        <p:spPr bwMode="auto">
          <a:xfrm>
            <a:off x="78581" y="6650830"/>
            <a:ext cx="20574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400" kern="120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2985A7AB-62D5-BB49-9143-B22354004447}" type="slidenum">
              <a:rPr lang="en-US" smtClean="0">
                <a:solidFill>
                  <a:prstClr val="black">
                    <a:lumMod val="75000"/>
                    <a:lumOff val="25000"/>
                  </a:prstClr>
                </a:solidFill>
              </a:rPr>
              <a:pPr/>
              <a:t>12</a:t>
            </a:fld>
            <a:endParaRPr lang="en-US" dirty="0">
              <a:solidFill>
                <a:prstClr val="black">
                  <a:lumMod val="75000"/>
                  <a:lumOff val="25000"/>
                </a:prstClr>
              </a:solidFill>
            </a:endParaRPr>
          </a:p>
        </p:txBody>
      </p:sp>
      <p:sp>
        <p:nvSpPr>
          <p:cNvPr id="7" name="Rectangle 6"/>
          <p:cNvSpPr/>
          <p:nvPr/>
        </p:nvSpPr>
        <p:spPr>
          <a:xfrm>
            <a:off x="4349750" y="30099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Trip Distribution</a:t>
            </a:r>
          </a:p>
        </p:txBody>
      </p:sp>
      <p:sp>
        <p:nvSpPr>
          <p:cNvPr id="8" name="Rectangle 7"/>
          <p:cNvSpPr/>
          <p:nvPr/>
        </p:nvSpPr>
        <p:spPr>
          <a:xfrm>
            <a:off x="4368800" y="20574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Trip Generation</a:t>
            </a:r>
          </a:p>
        </p:txBody>
      </p:sp>
      <p:sp>
        <p:nvSpPr>
          <p:cNvPr id="9" name="Rectangle 8"/>
          <p:cNvSpPr/>
          <p:nvPr/>
        </p:nvSpPr>
        <p:spPr>
          <a:xfrm>
            <a:off x="4368800" y="49149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Assignment</a:t>
            </a:r>
          </a:p>
        </p:txBody>
      </p:sp>
      <p:sp>
        <p:nvSpPr>
          <p:cNvPr id="10" name="Rectangle 9"/>
          <p:cNvSpPr/>
          <p:nvPr/>
        </p:nvSpPr>
        <p:spPr>
          <a:xfrm>
            <a:off x="4359728" y="3940626"/>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Mode Choice</a:t>
            </a:r>
          </a:p>
        </p:txBody>
      </p:sp>
      <p:sp>
        <p:nvSpPr>
          <p:cNvPr id="11" name="Rectangle 10"/>
          <p:cNvSpPr/>
          <p:nvPr/>
        </p:nvSpPr>
        <p:spPr>
          <a:xfrm>
            <a:off x="4349750" y="838200"/>
            <a:ext cx="2000250" cy="59055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Input</a:t>
            </a:r>
          </a:p>
        </p:txBody>
      </p:sp>
      <p:sp>
        <p:nvSpPr>
          <p:cNvPr id="12" name="Rectangle 11"/>
          <p:cNvSpPr/>
          <p:nvPr/>
        </p:nvSpPr>
        <p:spPr>
          <a:xfrm>
            <a:off x="4292600" y="6057900"/>
            <a:ext cx="21336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Final Output</a:t>
            </a:r>
          </a:p>
        </p:txBody>
      </p:sp>
      <p:sp>
        <p:nvSpPr>
          <p:cNvPr id="13" name="Rectangle 12"/>
          <p:cNvSpPr/>
          <p:nvPr/>
        </p:nvSpPr>
        <p:spPr>
          <a:xfrm>
            <a:off x="3594100" y="1822564"/>
            <a:ext cx="3505200" cy="3860686"/>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cxnSp>
        <p:nvCxnSpPr>
          <p:cNvPr id="14" name="Straight Arrow Connector 13"/>
          <p:cNvCxnSpPr>
            <a:stCxn id="8" idx="2"/>
            <a:endCxn id="7" idx="0"/>
          </p:cNvCxnSpPr>
          <p:nvPr/>
        </p:nvCxnSpPr>
        <p:spPr>
          <a:xfrm flipH="1">
            <a:off x="5340350" y="2667000"/>
            <a:ext cx="19050" cy="34290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10" idx="0"/>
          </p:cNvCxnSpPr>
          <p:nvPr/>
        </p:nvCxnSpPr>
        <p:spPr>
          <a:xfrm>
            <a:off x="5340350" y="3619500"/>
            <a:ext cx="9978" cy="321126"/>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2"/>
            <a:endCxn id="9" idx="0"/>
          </p:cNvCxnSpPr>
          <p:nvPr/>
        </p:nvCxnSpPr>
        <p:spPr>
          <a:xfrm>
            <a:off x="5350328" y="4550226"/>
            <a:ext cx="9072" cy="364674"/>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2"/>
            <a:endCxn id="12" idx="0"/>
          </p:cNvCxnSpPr>
          <p:nvPr/>
        </p:nvCxnSpPr>
        <p:spPr>
          <a:xfrm>
            <a:off x="5359400" y="5524500"/>
            <a:ext cx="0" cy="53340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2"/>
            <a:endCxn id="8" idx="0"/>
          </p:cNvCxnSpPr>
          <p:nvPr/>
        </p:nvCxnSpPr>
        <p:spPr>
          <a:xfrm>
            <a:off x="5349875" y="1428750"/>
            <a:ext cx="9525" cy="62865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68350" y="3467100"/>
            <a:ext cx="1981200" cy="6096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a:solidFill>
                  <a:prstClr val="black"/>
                </a:solidFill>
              </a:rPr>
              <a:t>4-Step Model</a:t>
            </a:r>
          </a:p>
        </p:txBody>
      </p:sp>
      <p:cxnSp>
        <p:nvCxnSpPr>
          <p:cNvPr id="20" name="Straight Arrow Connector 19"/>
          <p:cNvCxnSpPr>
            <a:stCxn id="19" idx="3"/>
            <a:endCxn id="13" idx="1"/>
          </p:cNvCxnSpPr>
          <p:nvPr/>
        </p:nvCxnSpPr>
        <p:spPr>
          <a:xfrm flipV="1">
            <a:off x="2749550" y="3752907"/>
            <a:ext cx="844550" cy="18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09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13</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Input Data-Model Foundation</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871784" y="2581559"/>
            <a:ext cx="5943600" cy="2031325"/>
          </a:xfrm>
          <a:prstGeom prst="rect">
            <a:avLst/>
          </a:prstGeom>
        </p:spPr>
        <p:txBody>
          <a:bodyPr>
            <a:spAutoFit/>
          </a:bodyPr>
          <a:lstStyle/>
          <a:p>
            <a:pPr algn="ctr">
              <a:buClr>
                <a:srgbClr val="FF0000"/>
              </a:buClr>
            </a:pPr>
            <a:r>
              <a:rPr lang="en-US" sz="4200" b="1" dirty="0">
                <a:solidFill>
                  <a:srgbClr val="FF0000"/>
                </a:solidFill>
                <a:latin typeface="Tw Cen MT" panose="020B0602020104020603" pitchFamily="34" charset="0"/>
              </a:rPr>
              <a:t>Input Data is critical!!!</a:t>
            </a:r>
          </a:p>
          <a:p>
            <a:pPr algn="ctr">
              <a:buClr>
                <a:srgbClr val="FF0000"/>
              </a:buClr>
            </a:pPr>
            <a:r>
              <a:rPr lang="en-US" sz="4200" b="1" dirty="0">
                <a:solidFill>
                  <a:prstClr val="black"/>
                </a:solidFill>
                <a:latin typeface="Tw Cen MT" panose="020B0602020104020603" pitchFamily="34" charset="0"/>
              </a:rPr>
              <a:t>Why?</a:t>
            </a:r>
          </a:p>
          <a:p>
            <a:pPr algn="ctr">
              <a:buClr>
                <a:srgbClr val="FF0000"/>
              </a:buClr>
            </a:pPr>
            <a:r>
              <a:rPr lang="en-US" sz="4200" b="1" dirty="0">
                <a:solidFill>
                  <a:prstClr val="black"/>
                </a:solidFill>
                <a:latin typeface="Tw Cen MT" panose="020B0602020104020603" pitchFamily="34" charset="0"/>
              </a:rPr>
              <a:t>Garbage in, garbage out!</a:t>
            </a:r>
          </a:p>
        </p:txBody>
      </p:sp>
    </p:spTree>
    <p:extLst>
      <p:ext uri="{BB962C8B-B14F-4D97-AF65-F5344CB8AC3E}">
        <p14:creationId xmlns:p14="http://schemas.microsoft.com/office/powerpoint/2010/main" val="183080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14</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Input Data</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15899" y="1612899"/>
            <a:ext cx="9642475" cy="474345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457200">
              <a:buClr>
                <a:srgbClr val="FF0000"/>
              </a:buClr>
              <a:buFont typeface="Wingdings" panose="05000000000000000000" pitchFamily="2" charset="2"/>
              <a:buChar char="q"/>
            </a:pPr>
            <a:r>
              <a:rPr lang="en-US" sz="2800" dirty="0">
                <a:solidFill>
                  <a:prstClr val="black"/>
                </a:solidFill>
                <a:latin typeface="Tw Cen MT" panose="020B0602020104020603" pitchFamily="34" charset="0"/>
              </a:rPr>
              <a:t>Socio-Economic data/Demographics</a:t>
            </a:r>
          </a:p>
          <a:p>
            <a:pPr marL="1257300" lvl="2" indent="-342900" defTabSz="457200">
              <a:buClr>
                <a:srgbClr val="FF0000"/>
              </a:buClr>
              <a:buFont typeface="Wingdings" panose="05000000000000000000" pitchFamily="2" charset="2"/>
              <a:buChar char="Ø"/>
            </a:pPr>
            <a:r>
              <a:rPr lang="en-US" sz="2800" dirty="0">
                <a:solidFill>
                  <a:prstClr val="black"/>
                </a:solidFill>
                <a:latin typeface="Tw Cen MT" panose="020B0602020104020603" pitchFamily="34" charset="0"/>
              </a:rPr>
              <a:t>Population</a:t>
            </a:r>
          </a:p>
          <a:p>
            <a:pPr marL="1257300" lvl="2" indent="-342900" defTabSz="457200">
              <a:buClr>
                <a:srgbClr val="FF0000"/>
              </a:buClr>
              <a:buFont typeface="Wingdings" panose="05000000000000000000" pitchFamily="2" charset="2"/>
              <a:buChar char="Ø"/>
            </a:pPr>
            <a:r>
              <a:rPr lang="en-US" sz="2800" dirty="0">
                <a:solidFill>
                  <a:prstClr val="black"/>
                </a:solidFill>
                <a:latin typeface="Tw Cen MT" panose="020B0602020104020603" pitchFamily="34" charset="0"/>
              </a:rPr>
              <a:t>Households</a:t>
            </a:r>
          </a:p>
          <a:p>
            <a:pPr marL="1257300" lvl="2" indent="-342900" defTabSz="457200">
              <a:buClr>
                <a:srgbClr val="FF0000"/>
              </a:buClr>
              <a:buFont typeface="Wingdings" panose="05000000000000000000" pitchFamily="2" charset="2"/>
              <a:buChar char="Ø"/>
            </a:pPr>
            <a:r>
              <a:rPr lang="en-US" sz="2800" dirty="0">
                <a:solidFill>
                  <a:prstClr val="black"/>
                </a:solidFill>
                <a:latin typeface="Tw Cen MT" panose="020B0602020104020603" pitchFamily="34" charset="0"/>
              </a:rPr>
              <a:t>Jobs (Office, Retail, Highway Retail, Service, Industrial)</a:t>
            </a:r>
          </a:p>
          <a:p>
            <a:pPr marL="1257300" lvl="2" indent="-342900" defTabSz="457200">
              <a:buClr>
                <a:srgbClr val="FF0000"/>
              </a:buClr>
              <a:buFont typeface="Wingdings" panose="05000000000000000000" pitchFamily="2" charset="2"/>
              <a:buChar char="Ø"/>
            </a:pPr>
            <a:r>
              <a:rPr lang="en-US" sz="2800" dirty="0">
                <a:solidFill>
                  <a:prstClr val="black"/>
                </a:solidFill>
                <a:latin typeface="Tw Cen MT" panose="020B0602020104020603" pitchFamily="34" charset="0"/>
              </a:rPr>
              <a:t>School (K-12, Western Carolina University)</a:t>
            </a:r>
          </a:p>
          <a:p>
            <a:pPr marL="285750"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2800" dirty="0">
                <a:solidFill>
                  <a:prstClr val="black"/>
                </a:solidFill>
                <a:latin typeface="Tw Cen MT" panose="020B0602020104020603" pitchFamily="34" charset="0"/>
              </a:rPr>
              <a:t>Transportation Network</a:t>
            </a:r>
          </a:p>
          <a:p>
            <a:pPr marL="285750"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3473261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15</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Input Data-Demographics</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80535" y="2677196"/>
            <a:ext cx="8065301" cy="38423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457200">
              <a:buClr>
                <a:srgbClr val="FF0000"/>
              </a:buClr>
              <a:buFont typeface="Wingdings" panose="05000000000000000000" pitchFamily="2" charset="2"/>
              <a:buChar char="q"/>
            </a:pPr>
            <a:r>
              <a:rPr lang="en-US" sz="2800" dirty="0">
                <a:solidFill>
                  <a:prstClr val="black"/>
                </a:solidFill>
                <a:latin typeface="Tw Cen MT" panose="020B0602020104020603" pitchFamily="34" charset="0"/>
              </a:rPr>
              <a:t>Socio-Economic data/Demographics</a:t>
            </a:r>
          </a:p>
          <a:p>
            <a:pPr marL="1257300" lvl="2" indent="-342900" defTabSz="457200">
              <a:buClr>
                <a:srgbClr val="FF0000"/>
              </a:buClr>
              <a:buFont typeface="Wingdings" panose="05000000000000000000" pitchFamily="2" charset="2"/>
              <a:buChar char="Ø"/>
            </a:pPr>
            <a:r>
              <a:rPr lang="en-US" sz="2200" dirty="0">
                <a:solidFill>
                  <a:prstClr val="black"/>
                </a:solidFill>
                <a:latin typeface="Tw Cen MT" panose="020B0602020104020603" pitchFamily="34" charset="0"/>
              </a:rPr>
              <a:t>Population</a:t>
            </a:r>
          </a:p>
          <a:p>
            <a:pPr marL="1257300" lvl="2" indent="-342900" defTabSz="457200">
              <a:buClr>
                <a:srgbClr val="FF0000"/>
              </a:buClr>
              <a:buFont typeface="Wingdings" panose="05000000000000000000" pitchFamily="2" charset="2"/>
              <a:buChar char="Ø"/>
            </a:pPr>
            <a:r>
              <a:rPr lang="en-US" sz="2200" dirty="0">
                <a:solidFill>
                  <a:prstClr val="black"/>
                </a:solidFill>
                <a:latin typeface="Tw Cen MT" panose="020B0602020104020603" pitchFamily="34" charset="0"/>
              </a:rPr>
              <a:t>Households</a:t>
            </a:r>
          </a:p>
          <a:p>
            <a:pPr marL="1257300" lvl="2" indent="-342900" defTabSz="457200">
              <a:buClr>
                <a:srgbClr val="FF0000"/>
              </a:buClr>
              <a:buFont typeface="Wingdings" panose="05000000000000000000" pitchFamily="2" charset="2"/>
              <a:buChar char="Ø"/>
            </a:pPr>
            <a:r>
              <a:rPr lang="en-US" sz="2200" dirty="0">
                <a:solidFill>
                  <a:prstClr val="black"/>
                </a:solidFill>
                <a:latin typeface="Tw Cen MT" panose="020B0602020104020603" pitchFamily="34" charset="0"/>
              </a:rPr>
              <a:t>Employment</a:t>
            </a:r>
          </a:p>
          <a:p>
            <a:pPr marL="1257300" lvl="2" indent="-342900" defTabSz="457200">
              <a:buClr>
                <a:srgbClr val="FF0000"/>
              </a:buClr>
              <a:buFont typeface="Wingdings" panose="05000000000000000000" pitchFamily="2" charset="2"/>
              <a:buChar char="Ø"/>
            </a:pPr>
            <a:r>
              <a:rPr lang="en-US" sz="2200" dirty="0">
                <a:solidFill>
                  <a:prstClr val="black"/>
                </a:solidFill>
                <a:latin typeface="Tw Cen MT" panose="020B0602020104020603" pitchFamily="34" charset="0"/>
              </a:rPr>
              <a:t>School enrollment</a:t>
            </a:r>
          </a:p>
          <a:p>
            <a:pPr marL="1257300" lvl="2" indent="-342900" defTabSz="457200">
              <a:buClr>
                <a:srgbClr val="FF0000"/>
              </a:buClr>
              <a:buFont typeface="Wingdings" panose="05000000000000000000" pitchFamily="2" charset="2"/>
              <a:buChar char="Ø"/>
            </a:pPr>
            <a:r>
              <a:rPr lang="en-US" sz="2200" dirty="0">
                <a:solidFill>
                  <a:prstClr val="black"/>
                </a:solidFill>
                <a:latin typeface="Tw Cen MT" panose="020B0602020104020603" pitchFamily="34" charset="0"/>
              </a:rPr>
              <a:t>Vehicle ownership</a:t>
            </a:r>
          </a:p>
          <a:p>
            <a:pPr marL="1257300" lvl="2" indent="-342900" defTabSz="457200">
              <a:buClr>
                <a:srgbClr val="FF0000"/>
              </a:buClr>
              <a:buFont typeface="Wingdings" panose="05000000000000000000" pitchFamily="2" charset="2"/>
              <a:buChar char="Ø"/>
            </a:pPr>
            <a:endParaRPr lang="en-US" sz="900" dirty="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2800" dirty="0">
                <a:solidFill>
                  <a:prstClr val="black"/>
                </a:solidFill>
                <a:latin typeface="Tw Cen MT" panose="020B0602020104020603" pitchFamily="34" charset="0"/>
              </a:rPr>
              <a:t>Compiled using </a:t>
            </a:r>
          </a:p>
          <a:p>
            <a:pPr marL="1371600" lvl="2" indent="-457200" defTabSz="457200">
              <a:buClr>
                <a:srgbClr val="FF0000"/>
              </a:buClr>
              <a:buFont typeface="Wingdings" panose="05000000000000000000" pitchFamily="2" charset="2"/>
              <a:buChar char="Ø"/>
            </a:pPr>
            <a:r>
              <a:rPr lang="en-US" sz="2200" dirty="0">
                <a:solidFill>
                  <a:prstClr val="black"/>
                </a:solidFill>
                <a:latin typeface="Tw Cen MT" panose="020B0602020104020603" pitchFamily="34" charset="0"/>
              </a:rPr>
              <a:t>Census data</a:t>
            </a:r>
          </a:p>
          <a:p>
            <a:pPr marL="1371600" lvl="2" indent="-457200" defTabSz="457200">
              <a:buClr>
                <a:srgbClr val="FF0000"/>
              </a:buClr>
              <a:buFont typeface="Wingdings" panose="05000000000000000000" pitchFamily="2" charset="2"/>
              <a:buChar char="Ø"/>
            </a:pPr>
            <a:r>
              <a:rPr lang="en-US" sz="2200" dirty="0">
                <a:solidFill>
                  <a:prstClr val="black"/>
                </a:solidFill>
                <a:latin typeface="Tw Cen MT" panose="020B0602020104020603" pitchFamily="34" charset="0"/>
              </a:rPr>
              <a:t>Local comprehensive plans</a:t>
            </a:r>
          </a:p>
          <a:p>
            <a:pPr marL="1371600" lvl="2" indent="-457200" defTabSz="457200">
              <a:buClr>
                <a:srgbClr val="FF0000"/>
              </a:buClr>
              <a:buFont typeface="Wingdings" panose="05000000000000000000" pitchFamily="2" charset="2"/>
              <a:buChar char="Ø"/>
            </a:pPr>
            <a:r>
              <a:rPr lang="en-US" sz="2200" dirty="0">
                <a:solidFill>
                  <a:prstClr val="black"/>
                </a:solidFill>
                <a:latin typeface="Tw Cen MT" panose="020B0602020104020603" pitchFamily="34" charset="0"/>
              </a:rPr>
              <a:t>Employment data from private vendors (Data Axel) and reviewed by local staff and CTP Committee</a:t>
            </a:r>
          </a:p>
          <a:p>
            <a:pPr marL="1371600" lvl="2" indent="-457200" defTabSz="457200">
              <a:buClr>
                <a:srgbClr val="FF0000"/>
              </a:buClr>
              <a:buFont typeface="Wingdings" panose="05000000000000000000" pitchFamily="2" charset="2"/>
              <a:buChar char="Ø"/>
            </a:pPr>
            <a:r>
              <a:rPr lang="en-US" sz="2200" dirty="0">
                <a:solidFill>
                  <a:prstClr val="black"/>
                </a:solidFill>
                <a:latin typeface="Tw Cen MT" panose="020B0602020104020603" pitchFamily="34" charset="0"/>
              </a:rPr>
              <a:t>School data</a:t>
            </a:r>
          </a:p>
          <a:p>
            <a:pPr marL="457200" indent="-457200" defTabSz="457200">
              <a:buClr>
                <a:srgbClr val="FF0000"/>
              </a:buClr>
              <a:buFont typeface="Wingdings" panose="05000000000000000000" pitchFamily="2" charset="2"/>
              <a:buChar char="q"/>
            </a:pPr>
            <a:endParaRPr lang="en-US" sz="900" dirty="0">
              <a:solidFill>
                <a:prstClr val="black"/>
              </a:solidFill>
              <a:latin typeface="Tw Cen MT" panose="020B0602020104020603" pitchFamily="34" charset="0"/>
            </a:endParaRPr>
          </a:p>
          <a:p>
            <a:pPr marL="457200" indent="-457200" defTabSz="457200">
              <a:buClr>
                <a:srgbClr val="FF0000"/>
              </a:buClr>
              <a:buFont typeface="Wingdings" panose="05000000000000000000" pitchFamily="2" charset="2"/>
              <a:buChar char="q"/>
            </a:pPr>
            <a:r>
              <a:rPr lang="en-US" sz="2800" dirty="0">
                <a:solidFill>
                  <a:prstClr val="black"/>
                </a:solidFill>
                <a:latin typeface="Tw Cen MT" panose="020B0602020104020603" pitchFamily="34" charset="0"/>
              </a:rPr>
              <a:t>Aggregated at the TAZ level</a:t>
            </a:r>
          </a:p>
          <a:p>
            <a:pPr marL="1371600" lvl="2" indent="-457200" defTabSz="457200">
              <a:buClr>
                <a:srgbClr val="FF0000"/>
              </a:buClr>
              <a:buFont typeface="Wingdings" panose="05000000000000000000" pitchFamily="2" charset="2"/>
              <a:buChar char="Ø"/>
            </a:pPr>
            <a:endParaRPr lang="en-US" sz="2200" dirty="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p:txBody>
      </p:sp>
      <p:pic>
        <p:nvPicPr>
          <p:cNvPr id="7" name="Picture 4" descr="http://images.clipartpanda.com/demographics-clipart-population-demograph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3794" y="1373992"/>
            <a:ext cx="2297896" cy="229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6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16</a:t>
            </a:fld>
            <a:endParaRPr lang="en-US" altLang="en-US"/>
          </a:p>
        </p:txBody>
      </p:sp>
      <p:sp>
        <p:nvSpPr>
          <p:cNvPr id="4" name="Title 2"/>
          <p:cNvSpPr txBox="1">
            <a:spLocks/>
          </p:cNvSpPr>
          <p:nvPr/>
        </p:nvSpPr>
        <p:spPr>
          <a:xfrm>
            <a:off x="1643097" y="312747"/>
            <a:ext cx="8501027"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Input Data- Transportation Network </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943" y="1373991"/>
            <a:ext cx="6688217" cy="515773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6805929" y="3894406"/>
            <a:ext cx="261033" cy="189882"/>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9" name="Straight Connector 18"/>
          <p:cNvCxnSpPr/>
          <p:nvPr/>
        </p:nvCxnSpPr>
        <p:spPr>
          <a:xfrm>
            <a:off x="303585" y="6016350"/>
            <a:ext cx="1382155" cy="0"/>
          </a:xfrm>
          <a:prstGeom prst="line">
            <a:avLst/>
          </a:prstGeom>
          <a:ln w="381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20" name="Rectangle 6"/>
          <p:cNvSpPr>
            <a:spLocks noChangeArrowheads="1"/>
          </p:cNvSpPr>
          <p:nvPr/>
        </p:nvSpPr>
        <p:spPr bwMode="auto">
          <a:xfrm>
            <a:off x="1832814" y="5874517"/>
            <a:ext cx="1695273" cy="305212"/>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457200"/>
            <a:r>
              <a:rPr lang="en-US" altLang="en-US" sz="1400" b="1" dirty="0">
                <a:solidFill>
                  <a:prstClr val="white">
                    <a:lumMod val="50000"/>
                  </a:prstClr>
                </a:solidFill>
                <a:latin typeface="Univers (W1)" charset="0"/>
              </a:rPr>
              <a:t>Model Boundary </a:t>
            </a:r>
          </a:p>
        </p:txBody>
      </p:sp>
    </p:spTree>
    <p:extLst>
      <p:ext uri="{BB962C8B-B14F-4D97-AF65-F5344CB8AC3E}">
        <p14:creationId xmlns:p14="http://schemas.microsoft.com/office/powerpoint/2010/main" val="393867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17</a:t>
            </a:fld>
            <a:endParaRPr lang="en-US" altLang="en-US"/>
          </a:p>
        </p:txBody>
      </p:sp>
      <p:sp>
        <p:nvSpPr>
          <p:cNvPr id="4" name="Title 2"/>
          <p:cNvSpPr txBox="1">
            <a:spLocks/>
          </p:cNvSpPr>
          <p:nvPr/>
        </p:nvSpPr>
        <p:spPr>
          <a:xfrm>
            <a:off x="1643097" y="312747"/>
            <a:ext cx="8501027"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Input Data- Transportation Network </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9" name="Rectangle 8"/>
          <p:cNvSpPr/>
          <p:nvPr/>
        </p:nvSpPr>
        <p:spPr>
          <a:xfrm>
            <a:off x="6805929" y="3894406"/>
            <a:ext cx="261033" cy="189882"/>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2815" y="1373991"/>
            <a:ext cx="6686345" cy="520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303585" y="6016350"/>
            <a:ext cx="1382155" cy="0"/>
          </a:xfrm>
          <a:prstGeom prst="line">
            <a:avLst/>
          </a:prstGeom>
          <a:ln w="381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12" name="Rectangle 6"/>
          <p:cNvSpPr>
            <a:spLocks noChangeArrowheads="1"/>
          </p:cNvSpPr>
          <p:nvPr/>
        </p:nvSpPr>
        <p:spPr bwMode="auto">
          <a:xfrm>
            <a:off x="1832814" y="5874517"/>
            <a:ext cx="1695273" cy="305212"/>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457200"/>
            <a:r>
              <a:rPr lang="en-US" altLang="en-US" sz="1400" b="1" dirty="0">
                <a:solidFill>
                  <a:prstClr val="white">
                    <a:lumMod val="50000"/>
                  </a:prstClr>
                </a:solidFill>
                <a:latin typeface="Univers (W1)" charset="0"/>
              </a:rPr>
              <a:t>Model Boundary </a:t>
            </a:r>
          </a:p>
        </p:txBody>
      </p:sp>
      <p:cxnSp>
        <p:nvCxnSpPr>
          <p:cNvPr id="13" name="Straight Connector 12"/>
          <p:cNvCxnSpPr/>
          <p:nvPr/>
        </p:nvCxnSpPr>
        <p:spPr>
          <a:xfrm>
            <a:off x="313745" y="6351630"/>
            <a:ext cx="1382155" cy="0"/>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4" name="Rectangle 6"/>
          <p:cNvSpPr>
            <a:spLocks noChangeArrowheads="1"/>
          </p:cNvSpPr>
          <p:nvPr/>
        </p:nvSpPr>
        <p:spPr bwMode="auto">
          <a:xfrm>
            <a:off x="1830942" y="6209797"/>
            <a:ext cx="1697145" cy="305212"/>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457200"/>
            <a:r>
              <a:rPr lang="en-US" altLang="en-US" sz="1400" b="1" dirty="0">
                <a:solidFill>
                  <a:prstClr val="white">
                    <a:lumMod val="50000"/>
                  </a:prstClr>
                </a:solidFill>
                <a:latin typeface="Univers (W1)" charset="0"/>
              </a:rPr>
              <a:t>Model Network</a:t>
            </a:r>
          </a:p>
        </p:txBody>
      </p:sp>
      <p:sp>
        <p:nvSpPr>
          <p:cNvPr id="15" name="Rectangle 14"/>
          <p:cNvSpPr/>
          <p:nvPr/>
        </p:nvSpPr>
        <p:spPr>
          <a:xfrm>
            <a:off x="6807801" y="3898925"/>
            <a:ext cx="260959" cy="193129"/>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84362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18</a:t>
            </a:fld>
            <a:endParaRPr lang="en-US" altLang="en-US"/>
          </a:p>
        </p:txBody>
      </p:sp>
      <p:sp>
        <p:nvSpPr>
          <p:cNvPr id="4" name="Title 2"/>
          <p:cNvSpPr txBox="1">
            <a:spLocks/>
          </p:cNvSpPr>
          <p:nvPr/>
        </p:nvSpPr>
        <p:spPr>
          <a:xfrm>
            <a:off x="200010" y="427051"/>
            <a:ext cx="3986212" cy="815961"/>
          </a:xfrm>
          <a:prstGeom prst="rect">
            <a:avLst/>
          </a:prstGeom>
        </p:spPr>
        <p:style>
          <a:lnRef idx="2">
            <a:schemeClr val="dk1"/>
          </a:lnRef>
          <a:fillRef idx="1">
            <a:schemeClr val="lt1"/>
          </a:fillRef>
          <a:effectRef idx="0">
            <a:schemeClr val="dk1"/>
          </a:effectRef>
          <a:fontRef idx="minor">
            <a:schemeClr val="dk1"/>
          </a:fontRef>
        </p:style>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Model Structure</a:t>
            </a:r>
          </a:p>
        </p:txBody>
      </p:sp>
      <p:sp>
        <p:nvSpPr>
          <p:cNvPr id="6" name="Slide Number Placeholder 1"/>
          <p:cNvSpPr txBox="1">
            <a:spLocks/>
          </p:cNvSpPr>
          <p:nvPr/>
        </p:nvSpPr>
        <p:spPr bwMode="auto">
          <a:xfrm>
            <a:off x="78581" y="6650830"/>
            <a:ext cx="20574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400" kern="120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2985A7AB-62D5-BB49-9143-B22354004447}" type="slidenum">
              <a:rPr lang="en-US" smtClean="0">
                <a:solidFill>
                  <a:prstClr val="black">
                    <a:lumMod val="75000"/>
                    <a:lumOff val="25000"/>
                  </a:prstClr>
                </a:solidFill>
              </a:rPr>
              <a:pPr/>
              <a:t>18</a:t>
            </a:fld>
            <a:endParaRPr lang="en-US" dirty="0">
              <a:solidFill>
                <a:prstClr val="black">
                  <a:lumMod val="75000"/>
                  <a:lumOff val="25000"/>
                </a:prstClr>
              </a:solidFill>
            </a:endParaRPr>
          </a:p>
        </p:txBody>
      </p:sp>
      <p:sp>
        <p:nvSpPr>
          <p:cNvPr id="7" name="Rectangle 6"/>
          <p:cNvSpPr/>
          <p:nvPr/>
        </p:nvSpPr>
        <p:spPr>
          <a:xfrm>
            <a:off x="4349750" y="30099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Trip Distribution</a:t>
            </a:r>
          </a:p>
        </p:txBody>
      </p:sp>
      <p:sp>
        <p:nvSpPr>
          <p:cNvPr id="8" name="Rectangle 7"/>
          <p:cNvSpPr/>
          <p:nvPr/>
        </p:nvSpPr>
        <p:spPr>
          <a:xfrm>
            <a:off x="4368800" y="20574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Trip Generation</a:t>
            </a:r>
          </a:p>
        </p:txBody>
      </p:sp>
      <p:sp>
        <p:nvSpPr>
          <p:cNvPr id="9" name="Rectangle 8"/>
          <p:cNvSpPr/>
          <p:nvPr/>
        </p:nvSpPr>
        <p:spPr>
          <a:xfrm>
            <a:off x="4368800" y="4914900"/>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Assignment</a:t>
            </a:r>
          </a:p>
        </p:txBody>
      </p:sp>
      <p:sp>
        <p:nvSpPr>
          <p:cNvPr id="10" name="Rectangle 9"/>
          <p:cNvSpPr/>
          <p:nvPr/>
        </p:nvSpPr>
        <p:spPr>
          <a:xfrm>
            <a:off x="4359728" y="3940626"/>
            <a:ext cx="19812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Mode Choice</a:t>
            </a:r>
          </a:p>
        </p:txBody>
      </p:sp>
      <p:sp>
        <p:nvSpPr>
          <p:cNvPr id="11" name="Rectangle 10"/>
          <p:cNvSpPr/>
          <p:nvPr/>
        </p:nvSpPr>
        <p:spPr>
          <a:xfrm>
            <a:off x="4349750" y="838200"/>
            <a:ext cx="2000250" cy="59055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Input</a:t>
            </a:r>
          </a:p>
        </p:txBody>
      </p:sp>
      <p:sp>
        <p:nvSpPr>
          <p:cNvPr id="12" name="Rectangle 11"/>
          <p:cNvSpPr/>
          <p:nvPr/>
        </p:nvSpPr>
        <p:spPr>
          <a:xfrm>
            <a:off x="4292600" y="6057900"/>
            <a:ext cx="2133600" cy="609600"/>
          </a:xfrm>
          <a:prstGeom prst="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white"/>
                </a:solidFill>
                <a:latin typeface="Tw Cen MT" panose="020B0602020104020603" pitchFamily="34" charset="0"/>
              </a:rPr>
              <a:t>Final Output</a:t>
            </a:r>
          </a:p>
        </p:txBody>
      </p:sp>
      <p:sp>
        <p:nvSpPr>
          <p:cNvPr id="13" name="Rectangle 12"/>
          <p:cNvSpPr/>
          <p:nvPr/>
        </p:nvSpPr>
        <p:spPr>
          <a:xfrm>
            <a:off x="3594100" y="1822564"/>
            <a:ext cx="3505200" cy="3860686"/>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cxnSp>
        <p:nvCxnSpPr>
          <p:cNvPr id="14" name="Straight Arrow Connector 13"/>
          <p:cNvCxnSpPr>
            <a:stCxn id="8" idx="2"/>
            <a:endCxn id="7" idx="0"/>
          </p:cNvCxnSpPr>
          <p:nvPr/>
        </p:nvCxnSpPr>
        <p:spPr>
          <a:xfrm flipH="1">
            <a:off x="5340350" y="2667000"/>
            <a:ext cx="19050" cy="34290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10" idx="0"/>
          </p:cNvCxnSpPr>
          <p:nvPr/>
        </p:nvCxnSpPr>
        <p:spPr>
          <a:xfrm>
            <a:off x="5340350" y="3619500"/>
            <a:ext cx="9978" cy="321126"/>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2"/>
            <a:endCxn id="9" idx="0"/>
          </p:cNvCxnSpPr>
          <p:nvPr/>
        </p:nvCxnSpPr>
        <p:spPr>
          <a:xfrm>
            <a:off x="5350328" y="4550226"/>
            <a:ext cx="9072" cy="364674"/>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2"/>
            <a:endCxn id="12" idx="0"/>
          </p:cNvCxnSpPr>
          <p:nvPr/>
        </p:nvCxnSpPr>
        <p:spPr>
          <a:xfrm>
            <a:off x="5359400" y="5524500"/>
            <a:ext cx="0" cy="53340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2"/>
            <a:endCxn id="8" idx="0"/>
          </p:cNvCxnSpPr>
          <p:nvPr/>
        </p:nvCxnSpPr>
        <p:spPr>
          <a:xfrm>
            <a:off x="5349875" y="1428750"/>
            <a:ext cx="9525" cy="628650"/>
          </a:xfrm>
          <a:prstGeom prst="straightConnector1">
            <a:avLst/>
          </a:prstGeom>
          <a:ln w="381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68350" y="3467100"/>
            <a:ext cx="1981200" cy="6096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a:solidFill>
                  <a:prstClr val="black"/>
                </a:solidFill>
              </a:rPr>
              <a:t>4-Step Model</a:t>
            </a:r>
          </a:p>
        </p:txBody>
      </p:sp>
      <p:cxnSp>
        <p:nvCxnSpPr>
          <p:cNvPr id="20" name="Straight Arrow Connector 19"/>
          <p:cNvCxnSpPr>
            <a:stCxn id="19" idx="3"/>
            <a:endCxn id="13" idx="1"/>
          </p:cNvCxnSpPr>
          <p:nvPr/>
        </p:nvCxnSpPr>
        <p:spPr>
          <a:xfrm flipV="1">
            <a:off x="2749550" y="3752907"/>
            <a:ext cx="844550" cy="18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478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19</a:t>
            </a:fld>
            <a:endParaRPr lang="en-US" altLang="en-US"/>
          </a:p>
        </p:txBody>
      </p:sp>
      <p:sp>
        <p:nvSpPr>
          <p:cNvPr id="4" name="Title 2"/>
          <p:cNvSpPr txBox="1">
            <a:spLocks/>
          </p:cNvSpPr>
          <p:nvPr/>
        </p:nvSpPr>
        <p:spPr>
          <a:xfrm>
            <a:off x="1871706"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Generation</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pic>
        <p:nvPicPr>
          <p:cNvPr id="6" name="Picture 7" descr="C:\Users\apillai\AppData\Local\Microsoft\Windows\Temporary Internet Files\Content.IE5\NLRGVOGV\schoolhous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4459" y="4076691"/>
            <a:ext cx="1336323" cy="1345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apillai\AppData\Local\Microsoft\Windows\Temporary Internet Files\Content.IE5\ND9EH62G\shop-158317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747" y="2833575"/>
            <a:ext cx="1602166" cy="12441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pillai\AppData\Local\Microsoft\Windows\Temporary Internet Files\Content.IE5\AGKE8M8M\clip-art-computers-2551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7110" y="2320647"/>
            <a:ext cx="1269506" cy="12539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662776" y="1838215"/>
            <a:ext cx="1779878" cy="345305"/>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n-US" dirty="0">
                <a:solidFill>
                  <a:prstClr val="white">
                    <a:lumMod val="50000"/>
                  </a:prstClr>
                </a:solidFill>
              </a:rPr>
              <a:t>Work Trips</a:t>
            </a:r>
          </a:p>
        </p:txBody>
      </p:sp>
      <p:sp>
        <p:nvSpPr>
          <p:cNvPr id="10" name="Rectangle 9"/>
          <p:cNvSpPr/>
          <p:nvPr/>
        </p:nvSpPr>
        <p:spPr>
          <a:xfrm>
            <a:off x="4600119" y="5536717"/>
            <a:ext cx="1779878" cy="345305"/>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n-US" dirty="0">
                <a:solidFill>
                  <a:prstClr val="white">
                    <a:lumMod val="50000"/>
                  </a:prstClr>
                </a:solidFill>
              </a:rPr>
              <a:t>School Trips</a:t>
            </a:r>
          </a:p>
        </p:txBody>
      </p:sp>
      <p:sp>
        <p:nvSpPr>
          <p:cNvPr id="11" name="Rectangle 10"/>
          <p:cNvSpPr/>
          <p:nvPr/>
        </p:nvSpPr>
        <p:spPr>
          <a:xfrm>
            <a:off x="2253432" y="2319939"/>
            <a:ext cx="1779878" cy="345305"/>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n-US" dirty="0">
                <a:solidFill>
                  <a:prstClr val="white">
                    <a:lumMod val="50000"/>
                  </a:prstClr>
                </a:solidFill>
              </a:rPr>
              <a:t>Shopping trips</a:t>
            </a:r>
          </a:p>
        </p:txBody>
      </p:sp>
      <p:sp>
        <p:nvSpPr>
          <p:cNvPr id="12" name="Rectangle 11"/>
          <p:cNvSpPr/>
          <p:nvPr/>
        </p:nvSpPr>
        <p:spPr>
          <a:xfrm>
            <a:off x="8077265" y="4749994"/>
            <a:ext cx="1779878" cy="641499"/>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n-US" dirty="0">
                <a:solidFill>
                  <a:prstClr val="white">
                    <a:lumMod val="50000"/>
                  </a:prstClr>
                </a:solidFill>
              </a:rPr>
              <a:t>Other Trips &amp; More….</a:t>
            </a:r>
          </a:p>
        </p:txBody>
      </p:sp>
      <p:sp>
        <p:nvSpPr>
          <p:cNvPr id="13" name="Rectangle 12"/>
          <p:cNvSpPr/>
          <p:nvPr/>
        </p:nvSpPr>
        <p:spPr>
          <a:xfrm>
            <a:off x="215900" y="1373993"/>
            <a:ext cx="5585548" cy="636874"/>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r>
              <a:rPr lang="en-US" sz="3200" dirty="0">
                <a:solidFill>
                  <a:prstClr val="black"/>
                </a:solidFill>
                <a:latin typeface="Tw Cen MT" panose="020B0602020104020603" pitchFamily="34" charset="0"/>
              </a:rPr>
              <a:t>How many trips are generated?</a:t>
            </a:r>
          </a:p>
          <a:p>
            <a:pPr marL="342900" indent="-342900" defTabSz="457200">
              <a:buClr>
                <a:srgbClr val="FF0000"/>
              </a:buClr>
              <a:buFont typeface="Wingdings" panose="05000000000000000000" pitchFamily="2" charset="2"/>
              <a:buChar char="q"/>
            </a:pPr>
            <a:endParaRPr lang="en-US" sz="2000" dirty="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endParaRPr lang="en-US" sz="2000" dirty="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endParaRPr lang="en-US" sz="2000" dirty="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endParaRPr lang="en-US" sz="2000" dirty="0">
              <a:solidFill>
                <a:prstClr val="black"/>
              </a:solidFill>
              <a:latin typeface="Tw Cen MT" panose="020B0602020104020603" pitchFamily="34" charset="0"/>
            </a:endParaRPr>
          </a:p>
          <a:p>
            <a:pPr defTabSz="457200">
              <a:buClr>
                <a:srgbClr val="FF0000"/>
              </a:buClr>
            </a:pPr>
            <a:endParaRPr lang="en-US" sz="2400" dirty="0">
              <a:solidFill>
                <a:prstClr val="black"/>
              </a:solidFill>
              <a:latin typeface="Tw Cen MT" panose="020B0602020104020603" pitchFamily="34" charset="0"/>
            </a:endParaRPr>
          </a:p>
          <a:p>
            <a:pPr defTabSz="457200">
              <a:buClr>
                <a:srgbClr val="FF0000"/>
              </a:buClr>
            </a:pPr>
            <a:endParaRPr lang="en-US" sz="2400" dirty="0">
              <a:solidFill>
                <a:prstClr val="black"/>
              </a:solidFill>
              <a:latin typeface="Tw Cen MT" panose="020B0602020104020603" pitchFamily="34" charset="0"/>
            </a:endParaRPr>
          </a:p>
          <a:p>
            <a:pPr defTabSz="457200">
              <a:buClr>
                <a:srgbClr val="FF0000"/>
              </a:buClr>
            </a:pPr>
            <a:endParaRPr lang="en-US" sz="2400" dirty="0">
              <a:solidFill>
                <a:prstClr val="black"/>
              </a:solidFill>
              <a:latin typeface="Tw Cen MT" panose="020B0602020104020603" pitchFamily="34" charset="0"/>
            </a:endParaRPr>
          </a:p>
          <a:p>
            <a:pPr defTabSz="457200">
              <a:buClr>
                <a:srgbClr val="FF0000"/>
              </a:buClr>
            </a:pPr>
            <a:endParaRPr lang="en-US" sz="24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51227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4360" y="184140"/>
            <a:ext cx="10698480" cy="1143000"/>
          </a:xfrm>
        </p:spPr>
        <p:txBody>
          <a:bodyPr/>
          <a:lstStyle/>
          <a:p>
            <a:r>
              <a:rPr lang="en-US" sz="4000" b="1" dirty="0">
                <a:latin typeface="Tw Cen MT" panose="020B0602020104020603" pitchFamily="34" charset="0"/>
              </a:rPr>
              <a:t>Tools for Transportation Planning</a:t>
            </a:r>
          </a:p>
        </p:txBody>
      </p:sp>
      <p:sp>
        <p:nvSpPr>
          <p:cNvPr id="7" name="Text Placeholder 6"/>
          <p:cNvSpPr>
            <a:spLocks noGrp="1"/>
          </p:cNvSpPr>
          <p:nvPr>
            <p:ph type="body" sz="quarter" idx="12"/>
          </p:nvPr>
        </p:nvSpPr>
        <p:spPr/>
        <p:txBody>
          <a:bodyPr/>
          <a:lstStyle/>
          <a:p>
            <a:endParaRPr lang="en-US"/>
          </a:p>
        </p:txBody>
      </p:sp>
      <p:sp>
        <p:nvSpPr>
          <p:cNvPr id="8" name="Content Placeholder 7"/>
          <p:cNvSpPr>
            <a:spLocks noGrp="1"/>
          </p:cNvSpPr>
          <p:nvPr>
            <p:ph sz="quarter" idx="13"/>
          </p:nvPr>
        </p:nvSpPr>
        <p:spPr>
          <a:xfrm>
            <a:off x="4914900" y="1752600"/>
            <a:ext cx="6377940" cy="4514850"/>
          </a:xfrm>
        </p:spPr>
        <p:txBody>
          <a:bodyPr/>
          <a:lstStyle/>
          <a:p>
            <a:pPr marL="0" indent="0">
              <a:buNone/>
            </a:pPr>
            <a:r>
              <a:rPr lang="en-US" sz="2400" b="1" u="sng" dirty="0">
                <a:solidFill>
                  <a:schemeClr val="bg1">
                    <a:lumMod val="50000"/>
                  </a:schemeClr>
                </a:solidFill>
                <a:latin typeface="Tw Cen MT" panose="020B0602020104020603" pitchFamily="34" charset="0"/>
              </a:rPr>
              <a:t>Non-modeled: </a:t>
            </a:r>
          </a:p>
          <a:p>
            <a:r>
              <a:rPr lang="en-US" sz="3600" b="1" dirty="0">
                <a:solidFill>
                  <a:schemeClr val="tx1">
                    <a:lumMod val="65000"/>
                    <a:lumOff val="35000"/>
                  </a:schemeClr>
                </a:solidFill>
                <a:latin typeface="Tw Cen MT" panose="020B0602020104020603" pitchFamily="34" charset="0"/>
              </a:rPr>
              <a:t>Trend Line Analysis</a:t>
            </a:r>
          </a:p>
          <a:p>
            <a:pPr marL="0" indent="0">
              <a:buNone/>
            </a:pPr>
            <a:endParaRPr lang="en-US" dirty="0">
              <a:solidFill>
                <a:schemeClr val="bg1">
                  <a:lumMod val="50000"/>
                </a:schemeClr>
              </a:solidFill>
              <a:latin typeface="Tw Cen MT" panose="020B0602020104020603" pitchFamily="34" charset="0"/>
            </a:endParaRPr>
          </a:p>
          <a:p>
            <a:pPr marL="0" indent="0">
              <a:buNone/>
            </a:pPr>
            <a:r>
              <a:rPr lang="en-US" sz="2400" b="1" u="sng" dirty="0">
                <a:solidFill>
                  <a:schemeClr val="bg1">
                    <a:lumMod val="50000"/>
                  </a:schemeClr>
                </a:solidFill>
                <a:latin typeface="Tw Cen MT" panose="020B0602020104020603" pitchFamily="34" charset="0"/>
              </a:rPr>
              <a:t>Modeled: </a:t>
            </a:r>
          </a:p>
          <a:p>
            <a:r>
              <a:rPr lang="en-US" sz="3600" b="1" dirty="0">
                <a:solidFill>
                  <a:schemeClr val="tx1">
                    <a:lumMod val="65000"/>
                    <a:lumOff val="35000"/>
                  </a:schemeClr>
                </a:solidFill>
                <a:latin typeface="Tw Cen MT" panose="020B0602020104020603" pitchFamily="34" charset="0"/>
              </a:rPr>
              <a:t>Travel Demand Model </a:t>
            </a:r>
          </a:p>
          <a:p>
            <a:endParaRPr lang="en-US" dirty="0">
              <a:latin typeface="Tw Cen MT" panose="020B0602020104020603" pitchFamily="34" charset="0"/>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2</a:t>
            </a:fld>
            <a:endParaRPr lang="en-US" altLang="en-US" dirty="0"/>
          </a:p>
        </p:txBody>
      </p:sp>
      <p:cxnSp>
        <p:nvCxnSpPr>
          <p:cNvPr id="10" name="Straight Connector 9"/>
          <p:cNvCxnSpPr/>
          <p:nvPr/>
        </p:nvCxnSpPr>
        <p:spPr>
          <a:xfrm>
            <a:off x="292100" y="1193800"/>
            <a:ext cx="11000740" cy="0"/>
          </a:xfrm>
          <a:prstGeom prst="line">
            <a:avLst/>
          </a:prstGeom>
        </p:spPr>
        <p:style>
          <a:lnRef idx="2">
            <a:schemeClr val="dk1"/>
          </a:lnRef>
          <a:fillRef idx="0">
            <a:schemeClr val="dk1"/>
          </a:fillRef>
          <a:effectRef idx="1">
            <a:schemeClr val="dk1"/>
          </a:effectRef>
          <a:fontRef idx="minor">
            <a:schemeClr val="tx1"/>
          </a:fontRef>
        </p:style>
      </p:cxnSp>
      <p:pic>
        <p:nvPicPr>
          <p:cNvPr id="11" name="Picture 5" descr="C:\Users\apillai\AppData\Local\Microsoft\Windows\Temporary Internet Files\Content.IE5\MZGVI0WL\Road[1].png"/>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215900" y="1193799"/>
            <a:ext cx="6770688" cy="566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22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20</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Generation</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15899" y="1776179"/>
            <a:ext cx="9771063" cy="458017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pPr>
            <a:r>
              <a:rPr lang="en-US" sz="3200" b="1" dirty="0">
                <a:solidFill>
                  <a:prstClr val="black"/>
                </a:solidFill>
                <a:latin typeface="Tw Cen MT" panose="020B0602020104020603" pitchFamily="34" charset="0"/>
              </a:rPr>
              <a:t>How many trips are generated?</a:t>
            </a:r>
          </a:p>
          <a:p>
            <a:pPr defTabSz="457200">
              <a:buClr>
                <a:srgbClr val="FF0000"/>
              </a:buClr>
            </a:pPr>
            <a:endParaRPr lang="en-US" sz="3200" dirty="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r>
              <a:rPr lang="en-US" sz="3200" dirty="0">
                <a:solidFill>
                  <a:prstClr val="black"/>
                </a:solidFill>
                <a:latin typeface="Tw Cen MT" panose="020B0602020104020603" pitchFamily="34" charset="0"/>
              </a:rPr>
              <a:t>Determines how many </a:t>
            </a:r>
            <a:r>
              <a:rPr lang="en-US" sz="3200" b="1" dirty="0">
                <a:solidFill>
                  <a:prstClr val="black"/>
                </a:solidFill>
                <a:latin typeface="Tw Cen MT" panose="020B0602020104020603" pitchFamily="34" charset="0"/>
              </a:rPr>
              <a:t>Productions</a:t>
            </a:r>
            <a:r>
              <a:rPr lang="en-US" sz="3200" dirty="0">
                <a:solidFill>
                  <a:prstClr val="black"/>
                </a:solidFill>
                <a:latin typeface="Tw Cen MT" panose="020B0602020104020603" pitchFamily="34" charset="0"/>
              </a:rPr>
              <a:t> or </a:t>
            </a:r>
            <a:r>
              <a:rPr lang="en-US" sz="3200" b="1" dirty="0">
                <a:solidFill>
                  <a:prstClr val="black"/>
                </a:solidFill>
                <a:latin typeface="Tw Cen MT" panose="020B0602020104020603" pitchFamily="34" charset="0"/>
              </a:rPr>
              <a:t>Attractions </a:t>
            </a:r>
            <a:r>
              <a:rPr lang="en-US" sz="3200" dirty="0">
                <a:solidFill>
                  <a:prstClr val="black"/>
                </a:solidFill>
                <a:latin typeface="Tw Cen MT" panose="020B0602020104020603" pitchFamily="34" charset="0"/>
              </a:rPr>
              <a:t>are in each TAZ in a typical day</a:t>
            </a:r>
          </a:p>
          <a:p>
            <a:pPr marL="342900" indent="-342900" defTabSz="457200">
              <a:buClr>
                <a:srgbClr val="FF0000"/>
              </a:buClr>
              <a:buFont typeface="Wingdings" panose="05000000000000000000" pitchFamily="2" charset="2"/>
              <a:buChar char="q"/>
            </a:pPr>
            <a:endParaRPr lang="en-US" sz="3200" dirty="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r>
              <a:rPr lang="en-US" sz="3200" dirty="0">
                <a:solidFill>
                  <a:prstClr val="black"/>
                </a:solidFill>
                <a:latin typeface="Tw Cen MT" panose="020B0602020104020603" pitchFamily="34" charset="0"/>
              </a:rPr>
              <a:t>Characterized by trip purpose. E.g. Home-based-work, Home-based-school, Home-based-other etc.</a:t>
            </a: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32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9168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21</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Distribution</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373068" y="1776180"/>
            <a:ext cx="10299700" cy="4313336"/>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r>
              <a:rPr lang="en-US" sz="3200" dirty="0">
                <a:solidFill>
                  <a:prstClr val="black"/>
                </a:solidFill>
                <a:latin typeface="Tw Cen MT" panose="020B0602020104020603" pitchFamily="34" charset="0"/>
              </a:rPr>
              <a:t>Where do the trips go to (or come from)?</a:t>
            </a:r>
          </a:p>
          <a:p>
            <a:pPr marL="342900" indent="-342900" defTabSz="457200">
              <a:buClr>
                <a:srgbClr val="FF0000"/>
              </a:buClr>
              <a:buFont typeface="Wingdings" panose="05000000000000000000" pitchFamily="2" charset="2"/>
              <a:buChar char="q"/>
            </a:pPr>
            <a:endParaRPr lang="en-US" sz="2400" dirty="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r>
              <a:rPr lang="en-US" sz="2400" dirty="0">
                <a:solidFill>
                  <a:prstClr val="black"/>
                </a:solidFill>
                <a:latin typeface="Tw Cen MT" panose="020B0602020104020603" pitchFamily="34" charset="0"/>
              </a:rPr>
              <a:t>Determines how many trips begin or end in each TAZ in a typical day</a:t>
            </a:r>
          </a:p>
          <a:p>
            <a:pPr marL="342900" indent="-342900" defTabSz="457200">
              <a:buClr>
                <a:srgbClr val="FF0000"/>
              </a:buClr>
              <a:buFont typeface="Wingdings" panose="05000000000000000000" pitchFamily="2" charset="2"/>
              <a:buChar char="q"/>
            </a:pPr>
            <a:endParaRPr lang="en-US" sz="2400" dirty="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endParaRPr lang="en-US" sz="2400" dirty="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r>
              <a:rPr lang="en-US" sz="2400" dirty="0">
                <a:solidFill>
                  <a:prstClr val="black"/>
                </a:solidFill>
                <a:latin typeface="Tw Cen MT" panose="020B0602020104020603" pitchFamily="34" charset="0"/>
              </a:rPr>
              <a:t>Trip distribution is done through:</a:t>
            </a:r>
          </a:p>
          <a:p>
            <a:pPr marL="800100" lvl="1" indent="-342900" defTabSz="457200">
              <a:buClr>
                <a:srgbClr val="FF0000"/>
              </a:buClr>
              <a:buFont typeface="Wingdings" panose="05000000000000000000" pitchFamily="2" charset="2"/>
              <a:buChar char="ü"/>
            </a:pPr>
            <a:r>
              <a:rPr lang="en-US" sz="2400" dirty="0">
                <a:solidFill>
                  <a:prstClr val="white">
                    <a:lumMod val="50000"/>
                  </a:prstClr>
                </a:solidFill>
                <a:latin typeface="Tw Cen MT" panose="020B0602020104020603" pitchFamily="34" charset="0"/>
              </a:rPr>
              <a:t>Gravity Model</a:t>
            </a:r>
          </a:p>
          <a:p>
            <a:pPr marL="800100" lvl="1" indent="-342900" defTabSz="457200">
              <a:buClr>
                <a:srgbClr val="FF0000"/>
              </a:buClr>
              <a:buFont typeface="Wingdings" panose="05000000000000000000" pitchFamily="2" charset="2"/>
              <a:buChar char="ü"/>
            </a:pPr>
            <a:endParaRPr lang="en-US" sz="2400" dirty="0">
              <a:solidFill>
                <a:prstClr val="white">
                  <a:lumMod val="50000"/>
                </a:prstClr>
              </a:solidFill>
              <a:latin typeface="Tw Cen MT" panose="020B0602020104020603" pitchFamily="34" charset="0"/>
            </a:endParaRPr>
          </a:p>
          <a:p>
            <a:pPr marL="800100" lvl="1" indent="-342900" defTabSz="457200">
              <a:buClr>
                <a:srgbClr val="FF0000"/>
              </a:buClr>
              <a:buFont typeface="Wingdings" panose="05000000000000000000" pitchFamily="2" charset="2"/>
              <a:buChar char="ü"/>
            </a:pPr>
            <a:endParaRPr lang="en-US" sz="2400" dirty="0">
              <a:solidFill>
                <a:prstClr val="white">
                  <a:lumMod val="50000"/>
                </a:prstClr>
              </a:solidFill>
              <a:latin typeface="Tw Cen MT" panose="020B0602020104020603" pitchFamily="34" charset="0"/>
            </a:endParaRPr>
          </a:p>
          <a:p>
            <a:pPr marL="800100" lvl="1" indent="-342900" defTabSz="457200">
              <a:buClr>
                <a:srgbClr val="FF0000"/>
              </a:buClr>
              <a:buFont typeface="Wingdings" panose="05000000000000000000" pitchFamily="2" charset="2"/>
              <a:buChar char="ü"/>
            </a:pPr>
            <a:endParaRPr lang="en-US" sz="2400" dirty="0">
              <a:solidFill>
                <a:prstClr val="white">
                  <a:lumMod val="50000"/>
                </a:prstClr>
              </a:solidFill>
              <a:latin typeface="Tw Cen MT" panose="020B0602020104020603" pitchFamily="34" charset="0"/>
            </a:endParaRPr>
          </a:p>
          <a:p>
            <a:pPr marL="800100" lvl="1" indent="-342900" defTabSz="457200">
              <a:buClr>
                <a:srgbClr val="FF0000"/>
              </a:buClr>
              <a:buFont typeface="Wingdings" panose="05000000000000000000" pitchFamily="2" charset="2"/>
              <a:buChar char="ü"/>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492688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22</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Distribution</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310055" y="1373992"/>
            <a:ext cx="8605345" cy="3385542"/>
          </a:xfrm>
          <a:prstGeom prst="rect">
            <a:avLst/>
          </a:prstGeom>
        </p:spPr>
        <p:txBody>
          <a:bodyPr wrap="square">
            <a:spAutoFit/>
          </a:bodyPr>
          <a:lstStyle/>
          <a:p>
            <a:pPr>
              <a:buFont typeface="Wingdings" pitchFamily="2" charset="2"/>
              <a:buNone/>
            </a:pPr>
            <a:r>
              <a:rPr lang="en-US" sz="3200" u="sng" dirty="0">
                <a:solidFill>
                  <a:prstClr val="black">
                    <a:lumMod val="75000"/>
                    <a:lumOff val="25000"/>
                  </a:prstClr>
                </a:solidFill>
                <a:latin typeface="Tw Cen MT" panose="020B0602020104020603" pitchFamily="34" charset="0"/>
              </a:rPr>
              <a:t>Gravity Model </a:t>
            </a:r>
          </a:p>
          <a:p>
            <a:pPr>
              <a:buFont typeface="Wingdings" pitchFamily="2" charset="2"/>
              <a:buNone/>
            </a:pPr>
            <a:r>
              <a:rPr lang="en-US" sz="2800" dirty="0">
                <a:solidFill>
                  <a:prstClr val="black">
                    <a:lumMod val="75000"/>
                    <a:lumOff val="25000"/>
                  </a:prstClr>
                </a:solidFill>
                <a:latin typeface="Tw Cen MT" panose="020B0602020104020603" pitchFamily="34" charset="0"/>
              </a:rPr>
              <a:t>(Based on Newton’s Law of Gravity)</a:t>
            </a:r>
          </a:p>
          <a:p>
            <a:pPr>
              <a:buClr>
                <a:srgbClr val="FF0000"/>
              </a:buClr>
              <a:buFont typeface="Wingdings" pitchFamily="2" charset="2"/>
              <a:buChar char="q"/>
            </a:pPr>
            <a:r>
              <a:rPr lang="en-US" sz="2800" dirty="0">
                <a:solidFill>
                  <a:prstClr val="black">
                    <a:lumMod val="75000"/>
                    <a:lumOff val="25000"/>
                  </a:prstClr>
                </a:solidFill>
                <a:latin typeface="Tw Cen MT" panose="020B0602020104020603" pitchFamily="34" charset="0"/>
              </a:rPr>
              <a:t>Distributes trips based on “size” and “distance” to other zones</a:t>
            </a:r>
          </a:p>
          <a:p>
            <a:pPr>
              <a:buFont typeface="Wingdings" pitchFamily="2" charset="2"/>
              <a:buNone/>
            </a:pPr>
            <a:r>
              <a:rPr lang="en-US" sz="1400" dirty="0">
                <a:solidFill>
                  <a:prstClr val="black">
                    <a:lumMod val="75000"/>
                    <a:lumOff val="25000"/>
                  </a:prstClr>
                </a:solidFill>
                <a:latin typeface="Tw Cen MT" panose="020B0602020104020603" pitchFamily="34" charset="0"/>
              </a:rPr>
              <a:t>Size: Land use</a:t>
            </a:r>
          </a:p>
          <a:p>
            <a:pPr>
              <a:buFont typeface="Wingdings" pitchFamily="2" charset="2"/>
              <a:buNone/>
            </a:pPr>
            <a:r>
              <a:rPr lang="en-US" sz="1400" dirty="0">
                <a:solidFill>
                  <a:prstClr val="black">
                    <a:lumMod val="75000"/>
                    <a:lumOff val="25000"/>
                  </a:prstClr>
                </a:solidFill>
                <a:latin typeface="Tw Cen MT" panose="020B0602020104020603" pitchFamily="34" charset="0"/>
              </a:rPr>
              <a:t>Distance: Any “cost factor”. e.g. distance, travel time, cost ($)</a:t>
            </a:r>
          </a:p>
          <a:p>
            <a:pPr>
              <a:buFont typeface="Wingdings" pitchFamily="2" charset="2"/>
              <a:buNone/>
            </a:pPr>
            <a:endParaRPr lang="en-US" sz="1400" dirty="0">
              <a:solidFill>
                <a:prstClr val="black">
                  <a:lumMod val="75000"/>
                  <a:lumOff val="25000"/>
                </a:prstClr>
              </a:solidFill>
              <a:latin typeface="Tw Cen MT" panose="020B0602020104020603" pitchFamily="34" charset="0"/>
            </a:endParaRPr>
          </a:p>
          <a:p>
            <a:pPr>
              <a:buFont typeface="Wingdings" pitchFamily="2" charset="2"/>
              <a:buNone/>
            </a:pPr>
            <a:endParaRPr lang="en-US" sz="1400" dirty="0">
              <a:solidFill>
                <a:prstClr val="black">
                  <a:lumMod val="75000"/>
                  <a:lumOff val="25000"/>
                </a:prstClr>
              </a:solidFill>
              <a:latin typeface="Tw Cen MT" panose="020B0602020104020603" pitchFamily="34" charset="0"/>
            </a:endParaRPr>
          </a:p>
          <a:p>
            <a:pPr>
              <a:buFont typeface="Wingdings" pitchFamily="2" charset="2"/>
              <a:buNone/>
            </a:pPr>
            <a:endParaRPr lang="en-US" sz="1400" dirty="0">
              <a:solidFill>
                <a:prstClr val="black">
                  <a:lumMod val="75000"/>
                  <a:lumOff val="25000"/>
                </a:prstClr>
              </a:solidFill>
              <a:latin typeface="Tw Cen MT" panose="020B0602020104020603" pitchFamily="34" charset="0"/>
            </a:endParaRPr>
          </a:p>
          <a:p>
            <a:pPr>
              <a:buFont typeface="Wingdings" pitchFamily="2" charset="2"/>
              <a:buNone/>
            </a:pPr>
            <a:endParaRPr lang="en-US" sz="1400" dirty="0">
              <a:solidFill>
                <a:prstClr val="black">
                  <a:lumMod val="75000"/>
                  <a:lumOff val="25000"/>
                </a:prstClr>
              </a:solidFill>
              <a:latin typeface="Tw Cen MT" panose="020B0602020104020603" pitchFamily="34" charset="0"/>
            </a:endParaRPr>
          </a:p>
          <a:p>
            <a:pPr>
              <a:buFont typeface="Wingdings" pitchFamily="2" charset="2"/>
              <a:buNone/>
            </a:pPr>
            <a:endParaRPr lang="en-US" sz="1400" dirty="0">
              <a:solidFill>
                <a:prstClr val="black">
                  <a:lumMod val="75000"/>
                  <a:lumOff val="25000"/>
                </a:prstClr>
              </a:solidFill>
              <a:latin typeface="Tw Cen MT" panose="020B0602020104020603" pitchFamily="34" charset="0"/>
            </a:endParaRPr>
          </a:p>
        </p:txBody>
      </p:sp>
      <p:pic>
        <p:nvPicPr>
          <p:cNvPr id="7" name="Picture 2" descr="C:\Users\apillai\AppData\Local\Microsoft\Windows\Temporary Internet Files\Content.IE5\ND9EH62G\newtonappletreehgclrxi9[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874" y="3687861"/>
            <a:ext cx="1814574" cy="266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52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23</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Mode Choice</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15899" y="1290387"/>
            <a:ext cx="11196575" cy="11564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pPr>
            <a:endParaRPr lang="en-US" sz="2800" dirty="0">
              <a:solidFill>
                <a:prstClr val="black"/>
              </a:solidFill>
              <a:latin typeface="Tw Cen MT" panose="020B0602020104020603" pitchFamily="34" charset="0"/>
            </a:endParaRPr>
          </a:p>
          <a:p>
            <a:pPr defTabSz="457200">
              <a:buClr>
                <a:srgbClr val="FF0000"/>
              </a:buClr>
            </a:pPr>
            <a:endParaRPr lang="en-US" sz="2800" dirty="0">
              <a:solidFill>
                <a:prstClr val="black"/>
              </a:solidFill>
              <a:latin typeface="Tw Cen MT" panose="020B0602020104020603" pitchFamily="34" charset="0"/>
            </a:endParaRPr>
          </a:p>
          <a:p>
            <a:pPr defTabSz="457200">
              <a:buClr>
                <a:srgbClr val="FF0000"/>
              </a:buClr>
            </a:pPr>
            <a:r>
              <a:rPr lang="en-US" sz="2800" dirty="0">
                <a:solidFill>
                  <a:prstClr val="black"/>
                </a:solidFill>
                <a:latin typeface="Tw Cen MT" panose="020B0602020104020603" pitchFamily="34" charset="0"/>
              </a:rPr>
              <a:t>How will they get there?</a:t>
            </a: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p:txBody>
      </p:sp>
      <p:pic>
        <p:nvPicPr>
          <p:cNvPr id="7" name="Picture 2" descr="C:\Users\apillai\AppData\Local\Microsoft\Windows\Temporary Internet Files\Content.IE5\UM11E1UG\133628224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46" y="2330039"/>
            <a:ext cx="1882012" cy="18820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pillai\AppData\Local\Microsoft\Windows\Temporary Internet Files\Content.IE5\UM11E1UG\Red-Bus-Cartoon-2478-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57" y="5399901"/>
            <a:ext cx="2228674" cy="11477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pillai\AppData\Local\Microsoft\Windows\Temporary Internet Files\Content.IE5\MOUWCI2J\dibujosdepalabraseningleswalk[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8231" y="4866181"/>
            <a:ext cx="3099514" cy="16814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C:\Users\Amarr Pillai\AppData\Local\Microsoft\Windows\Temporary Internet Files\Content.IE5\ETG82LTG\large-classic-car-blue-66.6-14393[1].gif"/>
          <p:cNvPicPr>
            <a:picLocks noChangeAspect="1" noChangeArrowheads="1"/>
          </p:cNvPicPr>
          <p:nvPr/>
        </p:nvPicPr>
        <p:blipFill>
          <a:blip r:embed="rId5" cstate="print"/>
          <a:srcRect/>
          <a:stretch>
            <a:fillRect/>
          </a:stretch>
        </p:blipFill>
        <p:spPr bwMode="auto">
          <a:xfrm>
            <a:off x="9232173" y="4826843"/>
            <a:ext cx="2297840" cy="1711891"/>
          </a:xfrm>
          <a:prstGeom prst="rect">
            <a:avLst/>
          </a:prstGeom>
          <a:noFill/>
        </p:spPr>
      </p:pic>
      <p:pic>
        <p:nvPicPr>
          <p:cNvPr id="11" name="Picture 10" descr="http://www.clker.com/cliparts/8/d/9/8/12205456861741863132mbs_ICE-Train.svg.med.png"/>
          <p:cNvPicPr>
            <a:picLocks noChangeAspect="1" noChangeArrowheads="1"/>
          </p:cNvPicPr>
          <p:nvPr/>
        </p:nvPicPr>
        <p:blipFill>
          <a:blip r:embed="rId6" cstate="print"/>
          <a:srcRect/>
          <a:stretch>
            <a:fillRect/>
          </a:stretch>
        </p:blipFill>
        <p:spPr bwMode="auto">
          <a:xfrm>
            <a:off x="8235770" y="1627520"/>
            <a:ext cx="3099347" cy="1405038"/>
          </a:xfrm>
          <a:prstGeom prst="rect">
            <a:avLst/>
          </a:prstGeom>
          <a:noFill/>
        </p:spPr>
      </p:pic>
      <p:sp>
        <p:nvSpPr>
          <p:cNvPr id="12" name="Oval 11"/>
          <p:cNvSpPr/>
          <p:nvPr/>
        </p:nvSpPr>
        <p:spPr>
          <a:xfrm>
            <a:off x="5073016" y="2330039"/>
            <a:ext cx="1811067" cy="17571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Mode</a:t>
            </a:r>
          </a:p>
        </p:txBody>
      </p:sp>
      <p:cxnSp>
        <p:nvCxnSpPr>
          <p:cNvPr id="13" name="Straight Arrow Connector 12"/>
          <p:cNvCxnSpPr>
            <a:stCxn id="12" idx="2"/>
            <a:endCxn id="7" idx="3"/>
          </p:cNvCxnSpPr>
          <p:nvPr/>
        </p:nvCxnSpPr>
        <p:spPr>
          <a:xfrm flipH="1">
            <a:off x="2313358" y="3208592"/>
            <a:ext cx="2759658" cy="624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2" idx="3"/>
            <a:endCxn id="8" idx="3"/>
          </p:cNvCxnSpPr>
          <p:nvPr/>
        </p:nvCxnSpPr>
        <p:spPr>
          <a:xfrm flipH="1">
            <a:off x="2634531" y="3829822"/>
            <a:ext cx="2703710" cy="21439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884083" y="2877183"/>
            <a:ext cx="1351687" cy="430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5"/>
          </p:cNvCxnSpPr>
          <p:nvPr/>
        </p:nvCxnSpPr>
        <p:spPr>
          <a:xfrm>
            <a:off x="6618858" y="3829822"/>
            <a:ext cx="2613315" cy="14662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2" idx="4"/>
            <a:endCxn id="9" idx="0"/>
          </p:cNvCxnSpPr>
          <p:nvPr/>
        </p:nvCxnSpPr>
        <p:spPr>
          <a:xfrm flipH="1">
            <a:off x="5977988" y="4087144"/>
            <a:ext cx="562" cy="7790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82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24</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Mode Choice</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15900" y="1776179"/>
            <a:ext cx="8614252" cy="4580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r>
              <a:rPr lang="en-US" sz="3200" dirty="0">
                <a:solidFill>
                  <a:prstClr val="black"/>
                </a:solidFill>
                <a:latin typeface="Tw Cen MT" panose="020B0602020104020603" pitchFamily="34" charset="0"/>
              </a:rPr>
              <a:t>How will they get there?</a:t>
            </a:r>
          </a:p>
          <a:p>
            <a:pPr marL="342900" indent="-342900" defTabSz="457200">
              <a:buClr>
                <a:srgbClr val="FF0000"/>
              </a:buClr>
              <a:buFont typeface="Wingdings" panose="05000000000000000000" pitchFamily="2" charset="2"/>
              <a:buChar char="q"/>
            </a:pPr>
            <a:endParaRPr lang="en-US" sz="2400" dirty="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r>
              <a:rPr lang="en-US" sz="2400" dirty="0">
                <a:solidFill>
                  <a:prstClr val="black"/>
                </a:solidFill>
                <a:latin typeface="Tw Cen MT" panose="020B0602020104020603" pitchFamily="34" charset="0"/>
              </a:rPr>
              <a:t>Small Area Models do not have an explicit mode choice model</a:t>
            </a:r>
          </a:p>
          <a:p>
            <a:pPr marL="800100" lvl="1" indent="-342900" defTabSz="457200">
              <a:buClr>
                <a:srgbClr val="FF0000"/>
              </a:buClr>
              <a:buFont typeface="Wingdings" panose="05000000000000000000" pitchFamily="2" charset="2"/>
              <a:buChar char="ü"/>
            </a:pPr>
            <a:r>
              <a:rPr lang="en-US" sz="2400" dirty="0">
                <a:solidFill>
                  <a:prstClr val="white">
                    <a:lumMod val="50000"/>
                  </a:prstClr>
                </a:solidFill>
                <a:latin typeface="Tw Cen MT" panose="020B0602020104020603" pitchFamily="34" charset="0"/>
              </a:rPr>
              <a:t>Non-vehicular trips are removed before trip assignment</a:t>
            </a:r>
            <a:endParaRPr lang="en-US" sz="2400" dirty="0">
              <a:solidFill>
                <a:prstClr val="white">
                  <a:lumMod val="50000"/>
                </a:prstClr>
              </a:solidFill>
            </a:endParaRPr>
          </a:p>
          <a:p>
            <a:pPr defTabSz="457200"/>
            <a:r>
              <a:rPr lang="en-US" sz="2400" dirty="0">
                <a:solidFill>
                  <a:prstClr val="white"/>
                </a:solidFill>
              </a:rPr>
              <a:t>other zones</a:t>
            </a:r>
          </a:p>
          <a:p>
            <a:pPr marL="342900" indent="-342900" defTabSz="457200">
              <a:buClr>
                <a:srgbClr val="FF0000"/>
              </a:buClr>
              <a:buFont typeface="Wingdings" panose="05000000000000000000" pitchFamily="2" charset="2"/>
              <a:buChar char="q"/>
            </a:pPr>
            <a:r>
              <a:rPr lang="en-US" sz="2400" dirty="0">
                <a:solidFill>
                  <a:prstClr val="black"/>
                </a:solidFill>
                <a:latin typeface="Tw Cen MT" panose="020B0602020104020603" pitchFamily="34" charset="0"/>
              </a:rPr>
              <a:t>Non-vehicular modes typically comprise about 5% of the total trips</a:t>
            </a:r>
          </a:p>
          <a:p>
            <a:pPr marL="342900" indent="-342900" defTabSz="457200">
              <a:buClr>
                <a:srgbClr val="FF0000"/>
              </a:buClr>
              <a:buFont typeface="Wingdings" panose="05000000000000000000" pitchFamily="2" charset="2"/>
              <a:buChar char="q"/>
            </a:pPr>
            <a:endParaRPr lang="en-US" sz="2400" dirty="0">
              <a:solidFill>
                <a:prstClr val="black"/>
              </a:solidFill>
              <a:latin typeface="Tw Cen MT" panose="020B0602020104020603" pitchFamily="34" charset="0"/>
            </a:endParaRPr>
          </a:p>
          <a:p>
            <a:pPr marL="342900" indent="-342900" defTabSz="457200">
              <a:buClr>
                <a:srgbClr val="FF0000"/>
              </a:buClr>
              <a:buFont typeface="Wingdings" panose="05000000000000000000" pitchFamily="2" charset="2"/>
              <a:buChar char="q"/>
            </a:pPr>
            <a:endParaRPr lang="en-US" sz="24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defTabSz="457200">
              <a:buClr>
                <a:srgbClr val="FF0000"/>
              </a:buClr>
            </a:pPr>
            <a:endParaRPr lang="en-US" sz="3200" dirty="0">
              <a:solidFill>
                <a:prstClr val="black"/>
              </a:solidFill>
              <a:latin typeface="Tw Cen MT" panose="020B0602020104020603" pitchFamily="34" charset="0"/>
            </a:endParaRPr>
          </a:p>
          <a:p>
            <a:pPr marL="742950" lvl="1" indent="-285750" defTabSz="457200">
              <a:buClr>
                <a:srgbClr val="FF0000"/>
              </a:buClr>
              <a:buFont typeface="Wingdings" panose="05000000000000000000" pitchFamily="2" charset="2"/>
              <a:buChar char="q"/>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3891076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25</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Assignment</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a:stCxn id="18" idx="7"/>
          </p:cNvCxnSpPr>
          <p:nvPr/>
        </p:nvCxnSpPr>
        <p:spPr>
          <a:xfrm flipV="1">
            <a:off x="1984435" y="2116172"/>
            <a:ext cx="1221220" cy="1090554"/>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205655" y="2053024"/>
            <a:ext cx="3752358" cy="63148"/>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8" idx="5"/>
          </p:cNvCxnSpPr>
          <p:nvPr/>
        </p:nvCxnSpPr>
        <p:spPr>
          <a:xfrm>
            <a:off x="1984435" y="4453168"/>
            <a:ext cx="1526020" cy="676045"/>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472129" y="5129213"/>
            <a:ext cx="4171684" cy="0"/>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8" idx="6"/>
          </p:cNvCxnSpPr>
          <p:nvPr/>
        </p:nvCxnSpPr>
        <p:spPr>
          <a:xfrm flipV="1">
            <a:off x="2271713" y="3536599"/>
            <a:ext cx="1581642" cy="293348"/>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771900" y="3341766"/>
            <a:ext cx="3490913" cy="194833"/>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19" idx="1"/>
          </p:cNvCxnSpPr>
          <p:nvPr/>
        </p:nvCxnSpPr>
        <p:spPr>
          <a:xfrm>
            <a:off x="6958013" y="2053024"/>
            <a:ext cx="2455962" cy="872768"/>
          </a:xfrm>
          <a:prstGeom prst="straightConnector1">
            <a:avLst/>
          </a:prstGeom>
          <a:ln w="57150">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19" idx="2"/>
          </p:cNvCxnSpPr>
          <p:nvPr/>
        </p:nvCxnSpPr>
        <p:spPr>
          <a:xfrm>
            <a:off x="7262813" y="3341766"/>
            <a:ext cx="1828800" cy="289594"/>
          </a:xfrm>
          <a:prstGeom prst="straightConnector1">
            <a:avLst/>
          </a:prstGeom>
          <a:ln w="57150">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9" idx="3"/>
          </p:cNvCxnSpPr>
          <p:nvPr/>
        </p:nvCxnSpPr>
        <p:spPr>
          <a:xfrm flipV="1">
            <a:off x="7643813" y="4336928"/>
            <a:ext cx="1770162" cy="792285"/>
          </a:xfrm>
          <a:prstGeom prst="straightConnector1">
            <a:avLst/>
          </a:prstGeom>
          <a:ln w="57150">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395808" y="1474740"/>
            <a:ext cx="1143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defTabSz="457200"/>
            <a:r>
              <a:rPr lang="en-US" sz="2400" dirty="0">
                <a:solidFill>
                  <a:prstClr val="white"/>
                </a:solidFill>
              </a:rPr>
              <a:t>Route 1</a:t>
            </a:r>
          </a:p>
        </p:txBody>
      </p:sp>
      <p:sp>
        <p:nvSpPr>
          <p:cNvPr id="16" name="TextBox 15"/>
          <p:cNvSpPr txBox="1"/>
          <p:nvPr/>
        </p:nvSpPr>
        <p:spPr>
          <a:xfrm>
            <a:off x="4700608" y="2808240"/>
            <a:ext cx="1143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defTabSz="457200"/>
            <a:r>
              <a:rPr lang="en-US" sz="2400" dirty="0">
                <a:solidFill>
                  <a:prstClr val="white"/>
                </a:solidFill>
              </a:rPr>
              <a:t>Route 2</a:t>
            </a:r>
          </a:p>
        </p:txBody>
      </p:sp>
      <p:sp>
        <p:nvSpPr>
          <p:cNvPr id="17" name="TextBox 16"/>
          <p:cNvSpPr txBox="1"/>
          <p:nvPr/>
        </p:nvSpPr>
        <p:spPr>
          <a:xfrm>
            <a:off x="5081834" y="4560357"/>
            <a:ext cx="1143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defTabSz="457200"/>
            <a:r>
              <a:rPr lang="en-US" sz="2400" dirty="0">
                <a:solidFill>
                  <a:prstClr val="white"/>
                </a:solidFill>
              </a:rPr>
              <a:t>Route 3</a:t>
            </a:r>
          </a:p>
        </p:txBody>
      </p:sp>
      <p:sp>
        <p:nvSpPr>
          <p:cNvPr id="18" name="Oval 17"/>
          <p:cNvSpPr/>
          <p:nvPr/>
        </p:nvSpPr>
        <p:spPr>
          <a:xfrm>
            <a:off x="310055" y="2948580"/>
            <a:ext cx="1961658" cy="1762734"/>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defTabSz="457200"/>
            <a:r>
              <a:rPr lang="en-US" dirty="0">
                <a:solidFill>
                  <a:prstClr val="white"/>
                </a:solidFill>
              </a:rPr>
              <a:t>Home</a:t>
            </a:r>
          </a:p>
        </p:txBody>
      </p:sp>
      <p:sp>
        <p:nvSpPr>
          <p:cNvPr id="19" name="Oval 18"/>
          <p:cNvSpPr/>
          <p:nvPr/>
        </p:nvSpPr>
        <p:spPr>
          <a:xfrm>
            <a:off x="9091613" y="2633536"/>
            <a:ext cx="2201228" cy="1995648"/>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defTabSz="457200"/>
            <a:r>
              <a:rPr lang="en-US" dirty="0">
                <a:solidFill>
                  <a:prstClr val="white"/>
                </a:solidFill>
              </a:rPr>
              <a:t>Work</a:t>
            </a:r>
          </a:p>
        </p:txBody>
      </p:sp>
    </p:spTree>
    <p:extLst>
      <p:ext uri="{BB962C8B-B14F-4D97-AF65-F5344CB8AC3E}">
        <p14:creationId xmlns:p14="http://schemas.microsoft.com/office/powerpoint/2010/main" val="13065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26</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Assignment:</a:t>
            </a:r>
            <a:br>
              <a:rPr lang="en-US" b="1" dirty="0">
                <a:latin typeface="Tw Cen MT" panose="020B0602020104020603" pitchFamily="34" charset="0"/>
              </a:rPr>
            </a:br>
            <a:r>
              <a:rPr lang="en-US" b="1" dirty="0">
                <a:latin typeface="Tw Cen MT" panose="020B0602020104020603" pitchFamily="34" charset="0"/>
              </a:rPr>
              <a:t>“The Circle of Traffic”</a:t>
            </a:r>
          </a:p>
        </p:txBody>
      </p:sp>
      <p:cxnSp>
        <p:nvCxnSpPr>
          <p:cNvPr id="5" name="Straight Connector 4"/>
          <p:cNvCxnSpPr/>
          <p:nvPr/>
        </p:nvCxnSpPr>
        <p:spPr>
          <a:xfrm>
            <a:off x="310055" y="1722438"/>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2400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rPr>
              <a:t>Homes</a:t>
            </a:r>
          </a:p>
        </p:txBody>
      </p:sp>
      <p:sp>
        <p:nvSpPr>
          <p:cNvPr id="7" name="Rectangle 6"/>
          <p:cNvSpPr/>
          <p:nvPr/>
        </p:nvSpPr>
        <p:spPr>
          <a:xfrm>
            <a:off x="85646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rPr>
              <a:t>Jobs</a:t>
            </a:r>
          </a:p>
        </p:txBody>
      </p:sp>
      <p:sp>
        <p:nvSpPr>
          <p:cNvPr id="8" name="Right Arrow 7"/>
          <p:cNvSpPr/>
          <p:nvPr/>
        </p:nvSpPr>
        <p:spPr>
          <a:xfrm>
            <a:off x="5000504" y="4052994"/>
            <a:ext cx="2257592" cy="448383"/>
          </a:xfrm>
          <a:prstGeom prst="rightArrow">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3000 Trips</a:t>
            </a:r>
          </a:p>
        </p:txBody>
      </p:sp>
      <p:cxnSp>
        <p:nvCxnSpPr>
          <p:cNvPr id="9" name="Shape 7"/>
          <p:cNvCxnSpPr>
            <a:stCxn id="6" idx="0"/>
            <a:endCxn id="7" idx="0"/>
          </p:cNvCxnSpPr>
          <p:nvPr/>
        </p:nvCxnSpPr>
        <p:spPr>
          <a:xfrm rot="5400000" flipH="1" flipV="1">
            <a:off x="6120672" y="257411"/>
            <a:ext cx="1588" cy="6324600"/>
          </a:xfrm>
          <a:prstGeom prst="bentConnector3">
            <a:avLst>
              <a:gd name="adj1" fmla="val 33355363"/>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hape 7"/>
          <p:cNvCxnSpPr>
            <a:stCxn id="6" idx="2"/>
            <a:endCxn id="7" idx="2"/>
          </p:cNvCxnSpPr>
          <p:nvPr/>
        </p:nvCxnSpPr>
        <p:spPr>
          <a:xfrm rot="16200000" flipH="1">
            <a:off x="6120672" y="1749815"/>
            <a:ext cx="1588" cy="6324600"/>
          </a:xfrm>
          <a:prstGeom prst="bentConnector3">
            <a:avLst>
              <a:gd name="adj1" fmla="val 29844216"/>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71102" y="1855756"/>
            <a:ext cx="447367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a:solidFill>
                  <a:prstClr val="white"/>
                </a:solidFill>
              </a:rPr>
              <a:t>Freeway (65 mph)     : Capacity 2000</a:t>
            </a:r>
          </a:p>
        </p:txBody>
      </p:sp>
      <p:sp>
        <p:nvSpPr>
          <p:cNvPr id="12" name="Rectangle 11"/>
          <p:cNvSpPr/>
          <p:nvPr/>
        </p:nvSpPr>
        <p:spPr>
          <a:xfrm>
            <a:off x="2191562" y="6031897"/>
            <a:ext cx="466510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a:solidFill>
                  <a:prstClr val="white"/>
                </a:solidFill>
              </a:rPr>
              <a:t>Arterial (45 mph)     : Capacity 1000</a:t>
            </a:r>
          </a:p>
        </p:txBody>
      </p:sp>
      <p:sp>
        <p:nvSpPr>
          <p:cNvPr id="13" name="Right Arrow 12"/>
          <p:cNvSpPr/>
          <p:nvPr/>
        </p:nvSpPr>
        <p:spPr>
          <a:xfrm rot="18683616">
            <a:off x="3440678" y="5664054"/>
            <a:ext cx="729285" cy="96740"/>
          </a:xfrm>
          <a:prstGeom prst="rightArrow">
            <a:avLst/>
          </a:prstGeom>
          <a:solidFill>
            <a:schemeClr val="bg2">
              <a:lumMod val="25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4" name="Right Arrow 13"/>
          <p:cNvSpPr/>
          <p:nvPr/>
        </p:nvSpPr>
        <p:spPr>
          <a:xfrm rot="2054923">
            <a:off x="3635706" y="2587876"/>
            <a:ext cx="735471" cy="95927"/>
          </a:xfrm>
          <a:prstGeom prst="rightArrow">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Tree>
    <p:extLst>
      <p:ext uri="{BB962C8B-B14F-4D97-AF65-F5344CB8AC3E}">
        <p14:creationId xmlns:p14="http://schemas.microsoft.com/office/powerpoint/2010/main" val="22281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27</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Assignment:</a:t>
            </a:r>
            <a:br>
              <a:rPr lang="en-US" b="1" dirty="0">
                <a:latin typeface="Tw Cen MT" panose="020B0602020104020603" pitchFamily="34" charset="0"/>
              </a:rPr>
            </a:br>
            <a:r>
              <a:rPr lang="en-US" b="1" dirty="0">
                <a:latin typeface="Tw Cen MT" panose="020B0602020104020603" pitchFamily="34" charset="0"/>
              </a:rPr>
              <a:t>“The Circle of Traffic”</a:t>
            </a:r>
          </a:p>
        </p:txBody>
      </p:sp>
      <p:cxnSp>
        <p:nvCxnSpPr>
          <p:cNvPr id="5" name="Straight Connector 4"/>
          <p:cNvCxnSpPr/>
          <p:nvPr/>
        </p:nvCxnSpPr>
        <p:spPr>
          <a:xfrm>
            <a:off x="310055" y="1722438"/>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2400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rPr>
              <a:t>Homes</a:t>
            </a:r>
          </a:p>
        </p:txBody>
      </p:sp>
      <p:sp>
        <p:nvSpPr>
          <p:cNvPr id="7" name="Rectangle 6"/>
          <p:cNvSpPr/>
          <p:nvPr/>
        </p:nvSpPr>
        <p:spPr>
          <a:xfrm>
            <a:off x="85646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rPr>
              <a:t>Jobs</a:t>
            </a:r>
          </a:p>
        </p:txBody>
      </p:sp>
      <p:sp>
        <p:nvSpPr>
          <p:cNvPr id="8" name="Right Arrow 7"/>
          <p:cNvSpPr/>
          <p:nvPr/>
        </p:nvSpPr>
        <p:spPr>
          <a:xfrm>
            <a:off x="5000504" y="4052994"/>
            <a:ext cx="2257592" cy="448383"/>
          </a:xfrm>
          <a:prstGeom prst="rightArrow">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3000 Trips</a:t>
            </a:r>
          </a:p>
        </p:txBody>
      </p:sp>
      <p:cxnSp>
        <p:nvCxnSpPr>
          <p:cNvPr id="9" name="Shape 7"/>
          <p:cNvCxnSpPr>
            <a:stCxn id="6" idx="0"/>
            <a:endCxn id="7" idx="0"/>
          </p:cNvCxnSpPr>
          <p:nvPr/>
        </p:nvCxnSpPr>
        <p:spPr>
          <a:xfrm rot="5400000" flipH="1" flipV="1">
            <a:off x="6120672" y="257411"/>
            <a:ext cx="1588" cy="6324600"/>
          </a:xfrm>
          <a:prstGeom prst="bentConnector3">
            <a:avLst>
              <a:gd name="adj1" fmla="val 33355363"/>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hape 7"/>
          <p:cNvCxnSpPr>
            <a:stCxn id="6" idx="2"/>
            <a:endCxn id="7" idx="2"/>
          </p:cNvCxnSpPr>
          <p:nvPr/>
        </p:nvCxnSpPr>
        <p:spPr>
          <a:xfrm rot="16200000" flipH="1">
            <a:off x="6120672" y="1749815"/>
            <a:ext cx="1588" cy="6324600"/>
          </a:xfrm>
          <a:prstGeom prst="bentConnector3">
            <a:avLst>
              <a:gd name="adj1" fmla="val 29844216"/>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71102" y="1855756"/>
            <a:ext cx="447367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a:solidFill>
                  <a:prstClr val="white"/>
                </a:solidFill>
              </a:rPr>
              <a:t>Freeway (65 mph)     : Capacity 2000</a:t>
            </a:r>
          </a:p>
        </p:txBody>
      </p:sp>
      <p:sp>
        <p:nvSpPr>
          <p:cNvPr id="12" name="Rectangle 11"/>
          <p:cNvSpPr/>
          <p:nvPr/>
        </p:nvSpPr>
        <p:spPr>
          <a:xfrm>
            <a:off x="2191562" y="6031897"/>
            <a:ext cx="466510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a:solidFill>
                  <a:prstClr val="white"/>
                </a:solidFill>
              </a:rPr>
              <a:t>Arterial (45 mph)     : Capacity 1000</a:t>
            </a:r>
          </a:p>
        </p:txBody>
      </p:sp>
      <p:sp>
        <p:nvSpPr>
          <p:cNvPr id="13" name="Right Arrow 12"/>
          <p:cNvSpPr/>
          <p:nvPr/>
        </p:nvSpPr>
        <p:spPr>
          <a:xfrm rot="18683616">
            <a:off x="3440678" y="5664054"/>
            <a:ext cx="729285" cy="96740"/>
          </a:xfrm>
          <a:prstGeom prst="rightArrow">
            <a:avLst/>
          </a:prstGeom>
          <a:solidFill>
            <a:schemeClr val="bg2">
              <a:lumMod val="25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4" name="Right Arrow 13"/>
          <p:cNvSpPr/>
          <p:nvPr/>
        </p:nvSpPr>
        <p:spPr>
          <a:xfrm rot="2054923">
            <a:off x="3635706" y="2587876"/>
            <a:ext cx="735471" cy="95927"/>
          </a:xfrm>
          <a:prstGeom prst="rightArrow">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5" name="Right Arrow 14"/>
          <p:cNvSpPr/>
          <p:nvPr/>
        </p:nvSpPr>
        <p:spPr>
          <a:xfrm>
            <a:off x="5116199" y="2643588"/>
            <a:ext cx="2257592" cy="44838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3000 Trips</a:t>
            </a:r>
          </a:p>
        </p:txBody>
      </p:sp>
    </p:spTree>
    <p:extLst>
      <p:ext uri="{BB962C8B-B14F-4D97-AF65-F5344CB8AC3E}">
        <p14:creationId xmlns:p14="http://schemas.microsoft.com/office/powerpoint/2010/main" val="316533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28</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Assignment:</a:t>
            </a:r>
            <a:br>
              <a:rPr lang="en-US" b="1" dirty="0">
                <a:latin typeface="Tw Cen MT" panose="020B0602020104020603" pitchFamily="34" charset="0"/>
              </a:rPr>
            </a:br>
            <a:r>
              <a:rPr lang="en-US" b="1" dirty="0">
                <a:latin typeface="Tw Cen MT" panose="020B0602020104020603" pitchFamily="34" charset="0"/>
              </a:rPr>
              <a:t>“The Circle of Traffic”</a:t>
            </a:r>
          </a:p>
        </p:txBody>
      </p:sp>
      <p:cxnSp>
        <p:nvCxnSpPr>
          <p:cNvPr id="5" name="Straight Connector 4"/>
          <p:cNvCxnSpPr/>
          <p:nvPr/>
        </p:nvCxnSpPr>
        <p:spPr>
          <a:xfrm>
            <a:off x="310055" y="1722438"/>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2400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rPr>
              <a:t>Homes</a:t>
            </a:r>
          </a:p>
        </p:txBody>
      </p:sp>
      <p:sp>
        <p:nvSpPr>
          <p:cNvPr id="7" name="Rectangle 6"/>
          <p:cNvSpPr/>
          <p:nvPr/>
        </p:nvSpPr>
        <p:spPr>
          <a:xfrm>
            <a:off x="85646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rPr>
              <a:t>Jobs</a:t>
            </a:r>
          </a:p>
        </p:txBody>
      </p:sp>
      <p:sp>
        <p:nvSpPr>
          <p:cNvPr id="8" name="Right Arrow 7"/>
          <p:cNvSpPr/>
          <p:nvPr/>
        </p:nvSpPr>
        <p:spPr>
          <a:xfrm>
            <a:off x="5000504" y="4052994"/>
            <a:ext cx="2257592" cy="448383"/>
          </a:xfrm>
          <a:prstGeom prst="rightArrow">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3000 Trips</a:t>
            </a:r>
          </a:p>
        </p:txBody>
      </p:sp>
      <p:cxnSp>
        <p:nvCxnSpPr>
          <p:cNvPr id="9" name="Shape 7"/>
          <p:cNvCxnSpPr>
            <a:stCxn id="6" idx="0"/>
            <a:endCxn id="7" idx="0"/>
          </p:cNvCxnSpPr>
          <p:nvPr/>
        </p:nvCxnSpPr>
        <p:spPr>
          <a:xfrm rot="5400000" flipH="1" flipV="1">
            <a:off x="6120672" y="257411"/>
            <a:ext cx="1588" cy="6324600"/>
          </a:xfrm>
          <a:prstGeom prst="bentConnector3">
            <a:avLst>
              <a:gd name="adj1" fmla="val 33355363"/>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hape 7"/>
          <p:cNvCxnSpPr>
            <a:stCxn id="6" idx="2"/>
            <a:endCxn id="7" idx="2"/>
          </p:cNvCxnSpPr>
          <p:nvPr/>
        </p:nvCxnSpPr>
        <p:spPr>
          <a:xfrm rot="16200000" flipH="1">
            <a:off x="6120672" y="1749815"/>
            <a:ext cx="1588" cy="6324600"/>
          </a:xfrm>
          <a:prstGeom prst="bentConnector3">
            <a:avLst>
              <a:gd name="adj1" fmla="val 29844216"/>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71102" y="1855756"/>
            <a:ext cx="447367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a:solidFill>
                  <a:prstClr val="white"/>
                </a:solidFill>
              </a:rPr>
              <a:t>Freeway (65 mph)     : Capacity 2000</a:t>
            </a:r>
          </a:p>
        </p:txBody>
      </p:sp>
      <p:sp>
        <p:nvSpPr>
          <p:cNvPr id="12" name="Rectangle 11"/>
          <p:cNvSpPr/>
          <p:nvPr/>
        </p:nvSpPr>
        <p:spPr>
          <a:xfrm>
            <a:off x="2191562" y="6031897"/>
            <a:ext cx="466510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a:solidFill>
                  <a:prstClr val="white"/>
                </a:solidFill>
              </a:rPr>
              <a:t>Arterial (45 mph)     : Capacity 1000</a:t>
            </a:r>
          </a:p>
        </p:txBody>
      </p:sp>
      <p:sp>
        <p:nvSpPr>
          <p:cNvPr id="13" name="Right Arrow 12"/>
          <p:cNvSpPr/>
          <p:nvPr/>
        </p:nvSpPr>
        <p:spPr>
          <a:xfrm rot="18683616">
            <a:off x="3440678" y="5664054"/>
            <a:ext cx="729285" cy="96740"/>
          </a:xfrm>
          <a:prstGeom prst="rightArrow">
            <a:avLst/>
          </a:prstGeom>
          <a:solidFill>
            <a:schemeClr val="bg2">
              <a:lumMod val="25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4" name="Right Arrow 13"/>
          <p:cNvSpPr/>
          <p:nvPr/>
        </p:nvSpPr>
        <p:spPr>
          <a:xfrm rot="2054923">
            <a:off x="3635706" y="2587876"/>
            <a:ext cx="735471" cy="95927"/>
          </a:xfrm>
          <a:prstGeom prst="rightArrow">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5" name="Right Arrow 14"/>
          <p:cNvSpPr/>
          <p:nvPr/>
        </p:nvSpPr>
        <p:spPr>
          <a:xfrm>
            <a:off x="5116199" y="2643588"/>
            <a:ext cx="2257592" cy="44838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1750 Trips</a:t>
            </a:r>
          </a:p>
        </p:txBody>
      </p:sp>
      <p:sp>
        <p:nvSpPr>
          <p:cNvPr id="16" name="Right Arrow 15"/>
          <p:cNvSpPr/>
          <p:nvPr/>
        </p:nvSpPr>
        <p:spPr>
          <a:xfrm>
            <a:off x="5032565" y="5148895"/>
            <a:ext cx="2257592" cy="44838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1250 Trips</a:t>
            </a:r>
          </a:p>
        </p:txBody>
      </p:sp>
    </p:spTree>
    <p:extLst>
      <p:ext uri="{BB962C8B-B14F-4D97-AF65-F5344CB8AC3E}">
        <p14:creationId xmlns:p14="http://schemas.microsoft.com/office/powerpoint/2010/main" val="244679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29</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Trip Assignment:</a:t>
            </a:r>
            <a:br>
              <a:rPr lang="en-US" b="1" dirty="0">
                <a:latin typeface="Tw Cen MT" panose="020B0602020104020603" pitchFamily="34" charset="0"/>
              </a:rPr>
            </a:br>
            <a:r>
              <a:rPr lang="en-US" b="1" dirty="0">
                <a:latin typeface="Tw Cen MT" panose="020B0602020104020603" pitchFamily="34" charset="0"/>
              </a:rPr>
              <a:t>“The Circle of Traffic”</a:t>
            </a:r>
          </a:p>
        </p:txBody>
      </p:sp>
      <p:cxnSp>
        <p:nvCxnSpPr>
          <p:cNvPr id="5" name="Straight Connector 4"/>
          <p:cNvCxnSpPr/>
          <p:nvPr/>
        </p:nvCxnSpPr>
        <p:spPr>
          <a:xfrm>
            <a:off x="310055" y="1722438"/>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2400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rPr>
              <a:t>Homes</a:t>
            </a:r>
          </a:p>
        </p:txBody>
      </p:sp>
      <p:sp>
        <p:nvSpPr>
          <p:cNvPr id="7" name="Rectangle 6"/>
          <p:cNvSpPr/>
          <p:nvPr/>
        </p:nvSpPr>
        <p:spPr>
          <a:xfrm>
            <a:off x="8564647" y="3419711"/>
            <a:ext cx="1436649" cy="1492404"/>
          </a:xfrm>
          <a:prstGeom prst="rect">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rPr>
              <a:t>Jobs</a:t>
            </a:r>
          </a:p>
        </p:txBody>
      </p:sp>
      <p:sp>
        <p:nvSpPr>
          <p:cNvPr id="8" name="Right Arrow 7"/>
          <p:cNvSpPr/>
          <p:nvPr/>
        </p:nvSpPr>
        <p:spPr>
          <a:xfrm>
            <a:off x="5000504" y="4052994"/>
            <a:ext cx="2257592" cy="448383"/>
          </a:xfrm>
          <a:prstGeom prst="rightArrow">
            <a:avLst/>
          </a:prstGeom>
          <a:solidFill>
            <a:schemeClr val="bg2">
              <a:lumMod val="1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3000 Trips</a:t>
            </a:r>
          </a:p>
        </p:txBody>
      </p:sp>
      <p:cxnSp>
        <p:nvCxnSpPr>
          <p:cNvPr id="9" name="Shape 7"/>
          <p:cNvCxnSpPr>
            <a:stCxn id="6" idx="0"/>
            <a:endCxn id="7" idx="0"/>
          </p:cNvCxnSpPr>
          <p:nvPr/>
        </p:nvCxnSpPr>
        <p:spPr>
          <a:xfrm rot="5400000" flipH="1" flipV="1">
            <a:off x="6120672" y="257411"/>
            <a:ext cx="1588" cy="6324600"/>
          </a:xfrm>
          <a:prstGeom prst="bentConnector3">
            <a:avLst>
              <a:gd name="adj1" fmla="val 33355363"/>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hape 7"/>
          <p:cNvCxnSpPr>
            <a:stCxn id="6" idx="2"/>
            <a:endCxn id="7" idx="2"/>
          </p:cNvCxnSpPr>
          <p:nvPr/>
        </p:nvCxnSpPr>
        <p:spPr>
          <a:xfrm rot="16200000" flipH="1">
            <a:off x="6120672" y="1749815"/>
            <a:ext cx="1588" cy="6324600"/>
          </a:xfrm>
          <a:prstGeom prst="bentConnector3">
            <a:avLst>
              <a:gd name="adj1" fmla="val 29844216"/>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71102" y="1855756"/>
            <a:ext cx="447367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a:solidFill>
                  <a:prstClr val="white"/>
                </a:solidFill>
              </a:rPr>
              <a:t>Freeway (65 mph)     : Capacity 2000</a:t>
            </a:r>
          </a:p>
        </p:txBody>
      </p:sp>
      <p:sp>
        <p:nvSpPr>
          <p:cNvPr id="12" name="Rectangle 11"/>
          <p:cNvSpPr/>
          <p:nvPr/>
        </p:nvSpPr>
        <p:spPr>
          <a:xfrm>
            <a:off x="2191562" y="6031897"/>
            <a:ext cx="4665105" cy="474856"/>
          </a:xfrm>
          <a:prstGeom prst="rect">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1600" dirty="0">
                <a:solidFill>
                  <a:prstClr val="white"/>
                </a:solidFill>
              </a:rPr>
              <a:t>Arterial (45 mph)     : Capacity 1000</a:t>
            </a:r>
          </a:p>
        </p:txBody>
      </p:sp>
      <p:sp>
        <p:nvSpPr>
          <p:cNvPr id="13" name="Right Arrow 12"/>
          <p:cNvSpPr/>
          <p:nvPr/>
        </p:nvSpPr>
        <p:spPr>
          <a:xfrm rot="18683616">
            <a:off x="3440678" y="5664054"/>
            <a:ext cx="729285" cy="96740"/>
          </a:xfrm>
          <a:prstGeom prst="rightArrow">
            <a:avLst/>
          </a:prstGeom>
          <a:solidFill>
            <a:schemeClr val="bg2">
              <a:lumMod val="25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4" name="Right Arrow 13"/>
          <p:cNvSpPr/>
          <p:nvPr/>
        </p:nvSpPr>
        <p:spPr>
          <a:xfrm rot="2054923">
            <a:off x="3635706" y="2587876"/>
            <a:ext cx="735471" cy="95927"/>
          </a:xfrm>
          <a:prstGeom prst="rightArrow">
            <a:avLst/>
          </a:prstGeom>
          <a:solidFill>
            <a:schemeClr val="bg2">
              <a:lumMod val="1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US" dirty="0">
              <a:solidFill>
                <a:prstClr val="black"/>
              </a:solidFill>
            </a:endParaRPr>
          </a:p>
        </p:txBody>
      </p:sp>
      <p:sp>
        <p:nvSpPr>
          <p:cNvPr id="15" name="Right Arrow 14"/>
          <p:cNvSpPr/>
          <p:nvPr/>
        </p:nvSpPr>
        <p:spPr>
          <a:xfrm>
            <a:off x="5116199" y="2643588"/>
            <a:ext cx="2257592" cy="44838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2000 Trips</a:t>
            </a:r>
          </a:p>
        </p:txBody>
      </p:sp>
      <p:sp>
        <p:nvSpPr>
          <p:cNvPr id="16" name="Right Arrow 15"/>
          <p:cNvSpPr/>
          <p:nvPr/>
        </p:nvSpPr>
        <p:spPr>
          <a:xfrm>
            <a:off x="5032565" y="5148895"/>
            <a:ext cx="2257592" cy="44838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prstClr val="white"/>
                </a:solidFill>
              </a:rPr>
              <a:t>1000 Trips</a:t>
            </a:r>
          </a:p>
        </p:txBody>
      </p:sp>
    </p:spTree>
    <p:extLst>
      <p:ext uri="{BB962C8B-B14F-4D97-AF65-F5344CB8AC3E}">
        <p14:creationId xmlns:p14="http://schemas.microsoft.com/office/powerpoint/2010/main" val="24467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a:t>
            </a:fld>
            <a:endParaRPr lang="en-US" altLang="en-US"/>
          </a:p>
        </p:txBody>
      </p:sp>
      <p:sp>
        <p:nvSpPr>
          <p:cNvPr id="4" name="Title 5"/>
          <p:cNvSpPr txBox="1">
            <a:spLocks/>
          </p:cNvSpPr>
          <p:nvPr/>
        </p:nvSpPr>
        <p:spPr>
          <a:xfrm>
            <a:off x="594360" y="469900"/>
            <a:ext cx="1069848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4000" b="1" dirty="0">
                <a:latin typeface="Tw Cen MT" panose="020B0602020104020603" pitchFamily="34" charset="0"/>
              </a:rPr>
              <a:t>What is a model?</a:t>
            </a:r>
            <a:endParaRPr lang="en-US" sz="4000" b="1" dirty="0"/>
          </a:p>
        </p:txBody>
      </p:sp>
      <p:sp>
        <p:nvSpPr>
          <p:cNvPr id="5" name="Content Placeholder 7"/>
          <p:cNvSpPr txBox="1">
            <a:spLocks/>
          </p:cNvSpPr>
          <p:nvPr/>
        </p:nvSpPr>
        <p:spPr>
          <a:xfrm>
            <a:off x="1014413" y="1752600"/>
            <a:ext cx="10278427" cy="40338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indent="0" algn="just">
              <a:buNone/>
            </a:pPr>
            <a:endParaRPr lang="en-US" sz="2400" dirty="0"/>
          </a:p>
        </p:txBody>
      </p:sp>
      <p:sp>
        <p:nvSpPr>
          <p:cNvPr id="6" name="Text Placeholder 2"/>
          <p:cNvSpPr txBox="1">
            <a:spLocks/>
          </p:cNvSpPr>
          <p:nvPr/>
        </p:nvSpPr>
        <p:spPr>
          <a:xfrm>
            <a:off x="1014413" y="1776179"/>
            <a:ext cx="10278428"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solidFill>
                  <a:prstClr val="black">
                    <a:lumMod val="75000"/>
                    <a:lumOff val="25000"/>
                  </a:prstClr>
                </a:solidFill>
                <a:latin typeface="Tw Cen MT" panose="020B0602020104020603" pitchFamily="34" charset="0"/>
              </a:rPr>
              <a:t>A representation of a real object or system that accounts for its relevant properties.</a:t>
            </a:r>
          </a:p>
        </p:txBody>
      </p:sp>
      <p:grpSp>
        <p:nvGrpSpPr>
          <p:cNvPr id="7" name="Group 6"/>
          <p:cNvGrpSpPr/>
          <p:nvPr/>
        </p:nvGrpSpPr>
        <p:grpSpPr>
          <a:xfrm>
            <a:off x="2343532" y="3494294"/>
            <a:ext cx="7285267" cy="1974985"/>
            <a:chOff x="831041" y="4230564"/>
            <a:chExt cx="7285267" cy="1974985"/>
          </a:xfrm>
        </p:grpSpPr>
        <p:pic>
          <p:nvPicPr>
            <p:cNvPr id="8" name="Picture 2" descr="https://www.petfinder.com/wp-content/uploads/2012/11/140272627-grooming-needs-senior-cat-632x475.jpg"/>
            <p:cNvPicPr>
              <a:picLocks noChangeAspect="1" noChangeArrowheads="1"/>
            </p:cNvPicPr>
            <p:nvPr/>
          </p:nvPicPr>
          <p:blipFill>
            <a:blip r:embed="rId2" cstate="print"/>
            <a:srcRect/>
            <a:stretch>
              <a:fillRect/>
            </a:stretch>
          </p:blipFill>
          <p:spPr bwMode="auto">
            <a:xfrm>
              <a:off x="831041" y="4230564"/>
              <a:ext cx="2128290" cy="1599585"/>
            </a:xfrm>
            <a:prstGeom prst="rect">
              <a:avLst/>
            </a:prstGeom>
            <a:noFill/>
          </p:spPr>
        </p:pic>
        <p:pic>
          <p:nvPicPr>
            <p:cNvPr id="9" name="Picture 4" descr="http://cdn.shopify.com/s/files/1/0286/0492/products/ab0309_1024x1024.jpg?v=1404323914"/>
            <p:cNvPicPr>
              <a:picLocks noChangeAspect="1" noChangeArrowheads="1"/>
            </p:cNvPicPr>
            <p:nvPr/>
          </p:nvPicPr>
          <p:blipFill>
            <a:blip r:embed="rId3" cstate="print"/>
            <a:srcRect/>
            <a:stretch>
              <a:fillRect/>
            </a:stretch>
          </p:blipFill>
          <p:spPr bwMode="auto">
            <a:xfrm>
              <a:off x="6455109" y="4230564"/>
              <a:ext cx="1661199" cy="1568730"/>
            </a:xfrm>
            <a:prstGeom prst="rect">
              <a:avLst/>
            </a:prstGeom>
            <a:noFill/>
            <a:ln>
              <a:solidFill>
                <a:schemeClr val="tx1"/>
              </a:solidFill>
            </a:ln>
          </p:spPr>
        </p:pic>
        <p:sp>
          <p:nvSpPr>
            <p:cNvPr id="10" name="Rectangle 9"/>
            <p:cNvSpPr/>
            <p:nvPr/>
          </p:nvSpPr>
          <p:spPr>
            <a:xfrm>
              <a:off x="878636" y="5903184"/>
              <a:ext cx="2080695" cy="3023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sz="1400" b="1" dirty="0">
                  <a:solidFill>
                    <a:prstClr val="black"/>
                  </a:solidFill>
                </a:rPr>
                <a:t>Real World “Object”</a:t>
              </a:r>
            </a:p>
          </p:txBody>
        </p:sp>
        <p:sp>
          <p:nvSpPr>
            <p:cNvPr id="11" name="Rectangle 10"/>
            <p:cNvSpPr/>
            <p:nvPr/>
          </p:nvSpPr>
          <p:spPr>
            <a:xfrm>
              <a:off x="6701790" y="5903184"/>
              <a:ext cx="1183850" cy="3023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sz="1400" b="1" dirty="0">
                  <a:solidFill>
                    <a:prstClr val="black"/>
                  </a:solidFill>
                </a:rPr>
                <a:t>Model</a:t>
              </a:r>
            </a:p>
          </p:txBody>
        </p:sp>
        <p:sp>
          <p:nvSpPr>
            <p:cNvPr id="12" name="Right Arrow 11"/>
            <p:cNvSpPr/>
            <p:nvPr/>
          </p:nvSpPr>
          <p:spPr>
            <a:xfrm>
              <a:off x="3275215" y="4809127"/>
              <a:ext cx="2876203" cy="44888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US">
                <a:solidFill>
                  <a:prstClr val="white"/>
                </a:solidFill>
              </a:endParaRPr>
            </a:p>
          </p:txBody>
        </p:sp>
      </p:grpSp>
      <p:cxnSp>
        <p:nvCxnSpPr>
          <p:cNvPr id="13" name="Straight Connector 12"/>
          <p:cNvCxnSpPr/>
          <p:nvPr/>
        </p:nvCxnSpPr>
        <p:spPr>
          <a:xfrm>
            <a:off x="292100" y="1193800"/>
            <a:ext cx="1100074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61565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30</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Outputs</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430220" y="1561859"/>
            <a:ext cx="8614252" cy="484052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buFont typeface="Wingdings" pitchFamily="2" charset="2"/>
              <a:buChar char="q"/>
            </a:pPr>
            <a:r>
              <a:rPr lang="en-US" sz="3200" dirty="0">
                <a:solidFill>
                  <a:prstClr val="black"/>
                </a:solidFill>
              </a:rPr>
              <a:t>Volumes</a:t>
            </a:r>
          </a:p>
          <a:p>
            <a:pPr defTabSz="457200">
              <a:buClr>
                <a:srgbClr val="FF0000"/>
              </a:buClr>
              <a:buFont typeface="Wingdings" pitchFamily="2" charset="2"/>
              <a:buChar char="q"/>
            </a:pPr>
            <a:endParaRPr lang="en-US" sz="3200" dirty="0">
              <a:solidFill>
                <a:prstClr val="black"/>
              </a:solidFill>
            </a:endParaRPr>
          </a:p>
          <a:p>
            <a:pPr defTabSz="457200">
              <a:buClr>
                <a:srgbClr val="FF0000"/>
              </a:buClr>
              <a:buFont typeface="Wingdings" pitchFamily="2" charset="2"/>
              <a:buChar char="q"/>
            </a:pPr>
            <a:r>
              <a:rPr lang="en-US" sz="3200" dirty="0">
                <a:solidFill>
                  <a:prstClr val="black"/>
                </a:solidFill>
              </a:rPr>
              <a:t>Congested Speed</a:t>
            </a:r>
          </a:p>
          <a:p>
            <a:pPr defTabSz="457200">
              <a:buClr>
                <a:srgbClr val="FF0000"/>
              </a:buClr>
              <a:buFont typeface="Wingdings" pitchFamily="2" charset="2"/>
              <a:buChar char="q"/>
            </a:pPr>
            <a:endParaRPr lang="en-US" sz="3200" dirty="0">
              <a:solidFill>
                <a:prstClr val="black"/>
              </a:solidFill>
            </a:endParaRPr>
          </a:p>
          <a:p>
            <a:pPr defTabSz="457200">
              <a:buClr>
                <a:srgbClr val="FF0000"/>
              </a:buClr>
              <a:buFont typeface="Wingdings" pitchFamily="2" charset="2"/>
              <a:buChar char="q"/>
            </a:pPr>
            <a:r>
              <a:rPr lang="en-US" sz="3200" dirty="0">
                <a:solidFill>
                  <a:prstClr val="black"/>
                </a:solidFill>
              </a:rPr>
              <a:t>Volume-capacity ratio</a:t>
            </a:r>
          </a:p>
          <a:p>
            <a:pPr defTabSz="457200">
              <a:buClr>
                <a:srgbClr val="FF0000"/>
              </a:buClr>
              <a:buFont typeface="Wingdings" pitchFamily="2" charset="2"/>
              <a:buChar char="q"/>
            </a:pPr>
            <a:endParaRPr lang="en-US" sz="3200" dirty="0">
              <a:solidFill>
                <a:prstClr val="black"/>
              </a:solidFill>
            </a:endParaRPr>
          </a:p>
          <a:p>
            <a:pPr defTabSz="457200">
              <a:buClr>
                <a:srgbClr val="FF0000"/>
              </a:buClr>
              <a:buFont typeface="Wingdings" pitchFamily="2" charset="2"/>
              <a:buChar char="q"/>
            </a:pPr>
            <a:r>
              <a:rPr lang="en-US" sz="3200" dirty="0">
                <a:solidFill>
                  <a:prstClr val="black"/>
                </a:solidFill>
              </a:rPr>
              <a:t>Travel times</a:t>
            </a:r>
          </a:p>
          <a:p>
            <a:pPr marL="742950" lvl="1" indent="-285750" defTabSz="457200">
              <a:buClr>
                <a:srgbClr val="FF0000"/>
              </a:buClr>
              <a:buFont typeface="Wingdings" pitchFamily="2" charset="2"/>
              <a:buChar char="q"/>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1970710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31</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Evaluating Outputs</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014413" y="3411834"/>
            <a:ext cx="9944100" cy="0"/>
          </a:xfrm>
          <a:prstGeom prst="line">
            <a:avLst/>
          </a:prstGeom>
          <a:ln w="6985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 name="Line Callout 1 (Border and Accent Bar) 6"/>
          <p:cNvSpPr/>
          <p:nvPr/>
        </p:nvSpPr>
        <p:spPr>
          <a:xfrm>
            <a:off x="2915629" y="4247812"/>
            <a:ext cx="2088897" cy="1156316"/>
          </a:xfrm>
          <a:prstGeom prst="accentBorderCallout1">
            <a:avLst>
              <a:gd name="adj1" fmla="val 18750"/>
              <a:gd name="adj2" fmla="val -8333"/>
              <a:gd name="adj3" fmla="val -71187"/>
              <a:gd name="adj4" fmla="val -288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sz="1200" dirty="0">
              <a:solidFill>
                <a:prstClr val="white"/>
              </a:solidFill>
              <a:latin typeface="Arial" panose="020B0604020202020204" pitchFamily="34" charset="0"/>
              <a:cs typeface="Arial" panose="020B0604020202020204" pitchFamily="34" charset="0"/>
            </a:endParaRPr>
          </a:p>
          <a:p>
            <a:pPr algn="ctr" defTabSz="457200"/>
            <a:r>
              <a:rPr lang="en-US" sz="1200" b="1" u="sng" dirty="0">
                <a:solidFill>
                  <a:prstClr val="white"/>
                </a:solidFill>
                <a:latin typeface="Arial" panose="020B0604020202020204" pitchFamily="34" charset="0"/>
                <a:cs typeface="Arial" panose="020B0604020202020204" pitchFamily="34" charset="0"/>
              </a:rPr>
              <a:t>Roadway Characteristics</a:t>
            </a:r>
          </a:p>
          <a:p>
            <a:pPr algn="ctr" defTabSz="457200"/>
            <a:r>
              <a:rPr lang="en-US" sz="1200" dirty="0">
                <a:solidFill>
                  <a:prstClr val="white"/>
                </a:solidFill>
                <a:latin typeface="Arial" panose="020B0604020202020204" pitchFamily="34" charset="0"/>
                <a:cs typeface="Arial" panose="020B0604020202020204" pitchFamily="34" charset="0"/>
              </a:rPr>
              <a:t>Major Principal Arterial</a:t>
            </a:r>
          </a:p>
          <a:p>
            <a:pPr algn="ctr" defTabSz="457200"/>
            <a:r>
              <a:rPr lang="en-US" sz="1200" dirty="0">
                <a:solidFill>
                  <a:prstClr val="white"/>
                </a:solidFill>
                <a:latin typeface="Arial" panose="020B0604020202020204" pitchFamily="34" charset="0"/>
                <a:cs typeface="Arial" panose="020B0604020202020204" pitchFamily="34" charset="0"/>
              </a:rPr>
              <a:t>Capacity: 12, 000</a:t>
            </a:r>
          </a:p>
          <a:p>
            <a:pPr algn="ctr" defTabSz="457200"/>
            <a:r>
              <a:rPr lang="en-US" sz="1200" dirty="0">
                <a:solidFill>
                  <a:prstClr val="white"/>
                </a:solidFill>
                <a:latin typeface="Arial" panose="020B0604020202020204" pitchFamily="34" charset="0"/>
                <a:cs typeface="Arial" panose="020B0604020202020204" pitchFamily="34" charset="0"/>
              </a:rPr>
              <a:t>Speed: 50 mph</a:t>
            </a:r>
          </a:p>
          <a:p>
            <a:pPr algn="ctr" defTabSz="457200"/>
            <a:endParaRPr lang="en-US" sz="1200" dirty="0">
              <a:solidFill>
                <a:prstClr val="white"/>
              </a:solidFill>
              <a:latin typeface="Arial" panose="020B0604020202020204" pitchFamily="34" charset="0"/>
              <a:cs typeface="Arial" panose="020B0604020202020204" pitchFamily="34" charset="0"/>
            </a:endParaRPr>
          </a:p>
          <a:p>
            <a:pPr algn="ctr" defTabSz="457200"/>
            <a:endParaRPr lang="en-US" sz="120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3641991" y="2843213"/>
            <a:ext cx="3373171" cy="3933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sz="2400" dirty="0">
                <a:solidFill>
                  <a:prstClr val="black"/>
                </a:solidFill>
              </a:rPr>
              <a:t>John Doe Boulevard</a:t>
            </a:r>
          </a:p>
        </p:txBody>
      </p:sp>
      <p:sp>
        <p:nvSpPr>
          <p:cNvPr id="9" name="Line Callout 1 (Border and Accent Bar) 8"/>
          <p:cNvSpPr/>
          <p:nvPr/>
        </p:nvSpPr>
        <p:spPr>
          <a:xfrm>
            <a:off x="9092592" y="1502579"/>
            <a:ext cx="2339987" cy="983239"/>
          </a:xfrm>
          <a:prstGeom prst="accentBorderCallout1">
            <a:avLst>
              <a:gd name="adj1" fmla="val 18750"/>
              <a:gd name="adj2" fmla="val -8333"/>
              <a:gd name="adj3" fmla="val 174368"/>
              <a:gd name="adj4" fmla="val -47419"/>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sz="1200" dirty="0">
              <a:solidFill>
                <a:srgbClr val="FF0000"/>
              </a:solidFill>
              <a:latin typeface="Arial" panose="020B0604020202020204" pitchFamily="34" charset="0"/>
              <a:cs typeface="Arial" panose="020B0604020202020204" pitchFamily="34" charset="0"/>
            </a:endParaRPr>
          </a:p>
          <a:p>
            <a:pPr algn="ctr" defTabSz="457200"/>
            <a:endParaRPr lang="en-US" sz="1200" b="1" u="sng" dirty="0">
              <a:solidFill>
                <a:srgbClr val="FF0000"/>
              </a:solidFill>
              <a:latin typeface="Arial" panose="020B0604020202020204" pitchFamily="34" charset="0"/>
              <a:cs typeface="Arial" panose="020B0604020202020204" pitchFamily="34" charset="0"/>
            </a:endParaRPr>
          </a:p>
          <a:p>
            <a:pPr algn="ctr" defTabSz="457200"/>
            <a:r>
              <a:rPr lang="en-US" sz="1200" b="1" u="sng" dirty="0">
                <a:solidFill>
                  <a:srgbClr val="FF0000"/>
                </a:solidFill>
                <a:latin typeface="Arial" panose="020B0604020202020204" pitchFamily="34" charset="0"/>
                <a:cs typeface="Arial" panose="020B0604020202020204" pitchFamily="34" charset="0"/>
              </a:rPr>
              <a:t>Operational Conditions 2050 (Model)</a:t>
            </a:r>
          </a:p>
          <a:p>
            <a:pPr algn="ctr" defTabSz="457200"/>
            <a:r>
              <a:rPr lang="en-US" sz="1200" dirty="0">
                <a:solidFill>
                  <a:srgbClr val="FF0000"/>
                </a:solidFill>
                <a:latin typeface="Arial" panose="020B0604020202020204" pitchFamily="34" charset="0"/>
                <a:cs typeface="Arial" panose="020B0604020202020204" pitchFamily="34" charset="0"/>
              </a:rPr>
              <a:t>Volume: 15, 000</a:t>
            </a:r>
          </a:p>
          <a:p>
            <a:pPr algn="ctr" defTabSz="457200"/>
            <a:r>
              <a:rPr lang="en-US" sz="1200" dirty="0">
                <a:solidFill>
                  <a:srgbClr val="FF0000"/>
                </a:solidFill>
                <a:latin typeface="Arial" panose="020B0604020202020204" pitchFamily="34" charset="0"/>
                <a:cs typeface="Arial" panose="020B0604020202020204" pitchFamily="34" charset="0"/>
              </a:rPr>
              <a:t>Volume/Capacity Ratio: 1.25</a:t>
            </a:r>
          </a:p>
          <a:p>
            <a:pPr algn="ctr" defTabSz="457200"/>
            <a:r>
              <a:rPr lang="en-US" sz="1200" dirty="0">
                <a:solidFill>
                  <a:srgbClr val="FF0000"/>
                </a:solidFill>
                <a:latin typeface="Arial" panose="020B0604020202020204" pitchFamily="34" charset="0"/>
                <a:cs typeface="Arial" panose="020B0604020202020204" pitchFamily="34" charset="0"/>
              </a:rPr>
              <a:t>Congested Speed: 25 mph</a:t>
            </a:r>
          </a:p>
          <a:p>
            <a:pPr algn="ctr" defTabSz="457200"/>
            <a:endParaRPr lang="en-US" sz="1200" dirty="0">
              <a:solidFill>
                <a:srgbClr val="FF0000"/>
              </a:solidFill>
              <a:latin typeface="Arial" panose="020B0604020202020204" pitchFamily="34" charset="0"/>
              <a:cs typeface="Arial" panose="020B0604020202020204" pitchFamily="34" charset="0"/>
            </a:endParaRPr>
          </a:p>
          <a:p>
            <a:pPr algn="ctr" defTabSz="457200"/>
            <a:endParaRPr lang="en-US" sz="1200" dirty="0">
              <a:solidFill>
                <a:srgbClr val="FF0000"/>
              </a:solidFill>
              <a:latin typeface="Arial" panose="020B0604020202020204" pitchFamily="34" charset="0"/>
              <a:cs typeface="Arial" panose="020B0604020202020204" pitchFamily="34" charset="0"/>
            </a:endParaRPr>
          </a:p>
        </p:txBody>
      </p:sp>
      <p:sp>
        <p:nvSpPr>
          <p:cNvPr id="10" name="Line Callout 1 (Border and Accent Bar) 9"/>
          <p:cNvSpPr/>
          <p:nvPr/>
        </p:nvSpPr>
        <p:spPr>
          <a:xfrm>
            <a:off x="8952295" y="4818170"/>
            <a:ext cx="2480284" cy="933789"/>
          </a:xfrm>
          <a:prstGeom prst="accentBorderCallout1">
            <a:avLst>
              <a:gd name="adj1" fmla="val 18750"/>
              <a:gd name="adj2" fmla="val -8333"/>
              <a:gd name="adj3" fmla="val -113530"/>
              <a:gd name="adj4" fmla="val -41593"/>
            </a:avLst>
          </a:prstGeom>
          <a:solidFill>
            <a:schemeClr val="bg1"/>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sz="1200" dirty="0">
              <a:solidFill>
                <a:prstClr val="black"/>
              </a:solidFill>
              <a:latin typeface="Arial" panose="020B0604020202020204" pitchFamily="34" charset="0"/>
              <a:cs typeface="Arial" panose="020B0604020202020204" pitchFamily="34" charset="0"/>
            </a:endParaRPr>
          </a:p>
          <a:p>
            <a:pPr algn="ctr" defTabSz="457200"/>
            <a:endParaRPr lang="en-US" sz="1200" b="1" u="sng" dirty="0">
              <a:solidFill>
                <a:prstClr val="black"/>
              </a:solidFill>
              <a:latin typeface="Arial" panose="020B0604020202020204" pitchFamily="34" charset="0"/>
              <a:cs typeface="Arial" panose="020B0604020202020204" pitchFamily="34" charset="0"/>
            </a:endParaRPr>
          </a:p>
          <a:p>
            <a:pPr algn="ctr" defTabSz="457200"/>
            <a:r>
              <a:rPr lang="en-US" sz="1200" b="1" u="sng" dirty="0">
                <a:solidFill>
                  <a:prstClr val="black"/>
                </a:solidFill>
                <a:latin typeface="Arial" panose="020B0604020202020204" pitchFamily="34" charset="0"/>
                <a:cs typeface="Arial" panose="020B0604020202020204" pitchFamily="34" charset="0"/>
              </a:rPr>
              <a:t>Operational Conditions 2024</a:t>
            </a:r>
          </a:p>
          <a:p>
            <a:pPr algn="ctr" defTabSz="457200"/>
            <a:r>
              <a:rPr lang="en-US" sz="1200" dirty="0">
                <a:solidFill>
                  <a:prstClr val="black"/>
                </a:solidFill>
                <a:latin typeface="Arial" panose="020B0604020202020204" pitchFamily="34" charset="0"/>
                <a:cs typeface="Arial" panose="020B0604020202020204" pitchFamily="34" charset="0"/>
              </a:rPr>
              <a:t>Volume: 11, 000</a:t>
            </a:r>
          </a:p>
          <a:p>
            <a:pPr algn="ctr" defTabSz="457200"/>
            <a:r>
              <a:rPr lang="en-US" sz="1200" dirty="0">
                <a:solidFill>
                  <a:prstClr val="black"/>
                </a:solidFill>
                <a:latin typeface="Arial" panose="020B0604020202020204" pitchFamily="34" charset="0"/>
                <a:cs typeface="Arial" panose="020B0604020202020204" pitchFamily="34" charset="0"/>
              </a:rPr>
              <a:t>Volume/Capacity Ratio: 0.85</a:t>
            </a:r>
          </a:p>
          <a:p>
            <a:pPr algn="ctr" defTabSz="457200"/>
            <a:r>
              <a:rPr lang="en-US" sz="1200" dirty="0">
                <a:solidFill>
                  <a:prstClr val="black"/>
                </a:solidFill>
                <a:latin typeface="Arial" panose="020B0604020202020204" pitchFamily="34" charset="0"/>
                <a:cs typeface="Arial" panose="020B0604020202020204" pitchFamily="34" charset="0"/>
              </a:rPr>
              <a:t>Congested Speed: 35 mph</a:t>
            </a:r>
          </a:p>
          <a:p>
            <a:pPr algn="ctr" defTabSz="457200"/>
            <a:endParaRPr lang="en-US" sz="1200" dirty="0">
              <a:solidFill>
                <a:prstClr val="black"/>
              </a:solidFill>
              <a:latin typeface="Arial" panose="020B0604020202020204" pitchFamily="34" charset="0"/>
              <a:cs typeface="Arial" panose="020B0604020202020204" pitchFamily="34" charset="0"/>
            </a:endParaRPr>
          </a:p>
          <a:p>
            <a:pPr algn="ctr" defTabSz="457200"/>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47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32</a:t>
            </a:fld>
            <a:endParaRPr lang="en-US" altLang="en-US"/>
          </a:p>
        </p:txBody>
      </p:sp>
      <p:sp>
        <p:nvSpPr>
          <p:cNvPr id="7" name="Text Placeholder 2"/>
          <p:cNvSpPr txBox="1">
            <a:spLocks/>
          </p:cNvSpPr>
          <p:nvPr/>
        </p:nvSpPr>
        <p:spPr>
          <a:xfrm>
            <a:off x="1785938" y="177975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prstClr val="black">
                  <a:lumMod val="75000"/>
                  <a:lumOff val="25000"/>
                </a:prstClr>
              </a:solidFill>
            </a:endParaRPr>
          </a:p>
        </p:txBody>
      </p:sp>
      <p:sp>
        <p:nvSpPr>
          <p:cNvPr id="12" name="Rectangle 11"/>
          <p:cNvSpPr/>
          <p:nvPr/>
        </p:nvSpPr>
        <p:spPr>
          <a:xfrm>
            <a:off x="0" y="-7144"/>
            <a:ext cx="11887200" cy="6865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Picture 2"/>
          <p:cNvPicPr>
            <a:picLocks noChangeAspect="1" noChangeArrowheads="1"/>
          </p:cNvPicPr>
          <p:nvPr/>
        </p:nvPicPr>
        <p:blipFill>
          <a:blip r:embed="rId2" cstate="print"/>
          <a:srcRect/>
          <a:stretch>
            <a:fillRect/>
          </a:stretch>
        </p:blipFill>
        <p:spPr bwMode="auto">
          <a:xfrm>
            <a:off x="2076451" y="-7144"/>
            <a:ext cx="9144000" cy="6858000"/>
          </a:xfrm>
          <a:prstGeom prst="rect">
            <a:avLst/>
          </a:prstGeom>
          <a:noFill/>
          <a:ln w="9525">
            <a:noFill/>
            <a:miter lim="800000"/>
            <a:headEnd/>
            <a:tailEnd/>
          </a:ln>
          <a:effectLst/>
        </p:spPr>
      </p:pic>
      <p:sp>
        <p:nvSpPr>
          <p:cNvPr id="15" name="Rectangle 14"/>
          <p:cNvSpPr/>
          <p:nvPr/>
        </p:nvSpPr>
        <p:spPr>
          <a:xfrm>
            <a:off x="1371600" y="6053418"/>
            <a:ext cx="9144000" cy="83099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defTabSz="457200"/>
            <a:r>
              <a:rPr lang="en-US" sz="2400" b="1" dirty="0">
                <a:ln w="50800"/>
                <a:solidFill>
                  <a:srgbClr val="FF0000"/>
                </a:solidFill>
              </a:rPr>
              <a:t>Disclaimer:</a:t>
            </a:r>
            <a:r>
              <a:rPr lang="en-US" sz="2400" b="1" dirty="0">
                <a:ln w="50800"/>
                <a:solidFill>
                  <a:prstClr val="white">
                    <a:shade val="50000"/>
                  </a:prstClr>
                </a:solidFill>
              </a:rPr>
              <a:t> Resemblance of any events  in this caricature to actual  incidents  is obvious!</a:t>
            </a:r>
          </a:p>
        </p:txBody>
      </p:sp>
    </p:spTree>
    <p:extLst>
      <p:ext uri="{BB962C8B-B14F-4D97-AF65-F5344CB8AC3E}">
        <p14:creationId xmlns:p14="http://schemas.microsoft.com/office/powerpoint/2010/main" val="948395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33</a:t>
            </a:fld>
            <a:endParaRPr lang="en-US" altLang="en-US"/>
          </a:p>
        </p:txBody>
      </p:sp>
      <p:sp>
        <p:nvSpPr>
          <p:cNvPr id="4" name="Title 2"/>
          <p:cNvSpPr txBox="1">
            <a:spLocks/>
          </p:cNvSpPr>
          <p:nvPr/>
        </p:nvSpPr>
        <p:spPr>
          <a:xfrm>
            <a:off x="757239" y="312747"/>
            <a:ext cx="9901236"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solidFill>
                  <a:prstClr val="black">
                    <a:lumMod val="75000"/>
                    <a:lumOff val="25000"/>
                  </a:prstClr>
                </a:solidFill>
                <a:latin typeface="Tw Cen MT" panose="020B0602020104020603" pitchFamily="34" charset="0"/>
              </a:rPr>
              <a:t>Travel Demand Modeling-ASSUMPTIONS</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310055" y="1193800"/>
            <a:ext cx="10142538" cy="4840521"/>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buClr>
                <a:srgbClr val="FF0000"/>
              </a:buClr>
              <a:buFont typeface="Wingdings" pitchFamily="2" charset="2"/>
              <a:buChar char="q"/>
            </a:pPr>
            <a:r>
              <a:rPr lang="en-US" sz="3200" dirty="0">
                <a:solidFill>
                  <a:prstClr val="black"/>
                </a:solidFill>
                <a:latin typeface="Tw Cen MT" panose="020B0602020104020603" pitchFamily="34" charset="0"/>
              </a:rPr>
              <a:t>Demographics- Can be forecasted correctly?</a:t>
            </a:r>
          </a:p>
          <a:p>
            <a:pPr defTabSz="457200">
              <a:buClr>
                <a:srgbClr val="FF0000"/>
              </a:buClr>
              <a:buFont typeface="Wingdings" pitchFamily="2" charset="2"/>
              <a:buChar char="q"/>
            </a:pPr>
            <a:endParaRPr lang="en-US" sz="3200" dirty="0">
              <a:solidFill>
                <a:prstClr val="black"/>
              </a:solidFill>
              <a:latin typeface="Tw Cen MT" panose="020B0602020104020603" pitchFamily="34" charset="0"/>
            </a:endParaRPr>
          </a:p>
          <a:p>
            <a:pPr defTabSz="457200">
              <a:buClr>
                <a:srgbClr val="FF0000"/>
              </a:buClr>
              <a:buFont typeface="Wingdings" pitchFamily="2" charset="2"/>
              <a:buChar char="q"/>
            </a:pPr>
            <a:r>
              <a:rPr lang="en-US" sz="3200" dirty="0">
                <a:solidFill>
                  <a:prstClr val="black"/>
                </a:solidFill>
                <a:latin typeface="Tw Cen MT" panose="020B0602020104020603" pitchFamily="34" charset="0"/>
              </a:rPr>
              <a:t>External Factors- They don’t affect us?</a:t>
            </a:r>
          </a:p>
          <a:p>
            <a:pPr defTabSz="457200">
              <a:buClr>
                <a:srgbClr val="FF0000"/>
              </a:buClr>
              <a:buFont typeface="Wingdings" pitchFamily="2" charset="2"/>
              <a:buChar char="q"/>
            </a:pPr>
            <a:endParaRPr lang="en-US" sz="3200" dirty="0">
              <a:solidFill>
                <a:prstClr val="black"/>
              </a:solidFill>
              <a:latin typeface="Tw Cen MT" panose="020B0602020104020603" pitchFamily="34" charset="0"/>
            </a:endParaRPr>
          </a:p>
          <a:p>
            <a:pPr defTabSz="457200">
              <a:buClr>
                <a:srgbClr val="FF0000"/>
              </a:buClr>
              <a:buFont typeface="Wingdings" pitchFamily="2" charset="2"/>
              <a:buChar char="q"/>
            </a:pPr>
            <a:r>
              <a:rPr lang="en-US" sz="3200" dirty="0">
                <a:solidFill>
                  <a:prstClr val="black"/>
                </a:solidFill>
                <a:latin typeface="Tw Cen MT" panose="020B0602020104020603" pitchFamily="34" charset="0"/>
              </a:rPr>
              <a:t>Future Conditions: Can be predicted?</a:t>
            </a:r>
          </a:p>
          <a:p>
            <a:pPr defTabSz="457200">
              <a:buClr>
                <a:srgbClr val="FF0000"/>
              </a:buClr>
              <a:buFont typeface="Wingdings" pitchFamily="2" charset="2"/>
              <a:buChar char="q"/>
            </a:pPr>
            <a:endParaRPr lang="en-US" sz="3200" dirty="0">
              <a:solidFill>
                <a:prstClr val="black"/>
              </a:solidFill>
              <a:latin typeface="Tw Cen MT" panose="020B0602020104020603" pitchFamily="34" charset="0"/>
            </a:endParaRPr>
          </a:p>
          <a:p>
            <a:pPr defTabSz="457200">
              <a:buClr>
                <a:srgbClr val="FF0000"/>
              </a:buClr>
              <a:buFont typeface="Wingdings" pitchFamily="2" charset="2"/>
              <a:buChar char="q"/>
            </a:pPr>
            <a:r>
              <a:rPr lang="en-US" sz="3200" dirty="0">
                <a:solidFill>
                  <a:prstClr val="black"/>
                </a:solidFill>
                <a:latin typeface="Tw Cen MT" panose="020B0602020104020603" pitchFamily="34" charset="0"/>
              </a:rPr>
              <a:t>Human Beings-</a:t>
            </a:r>
            <a:r>
              <a:rPr lang="en-US" sz="3200" b="1" u="sng" dirty="0">
                <a:solidFill>
                  <a:prstClr val="black"/>
                </a:solidFill>
                <a:latin typeface="Tw Cen MT" panose="020B0602020104020603" pitchFamily="34" charset="0"/>
              </a:rPr>
              <a:t>We behave rationally?</a:t>
            </a:r>
          </a:p>
          <a:p>
            <a:pPr marL="742950" lvl="1" indent="-285750" defTabSz="457200">
              <a:buClr>
                <a:srgbClr val="FF0000"/>
              </a:buClr>
              <a:buFont typeface="Wingdings" pitchFamily="2" charset="2"/>
              <a:buChar char="q"/>
            </a:pP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677915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34</a:t>
            </a:fld>
            <a:endParaRPr lang="en-US" altLang="en-US"/>
          </a:p>
        </p:txBody>
      </p:sp>
      <p:pic>
        <p:nvPicPr>
          <p:cNvPr id="4" name="Picture 2" descr="C:\Users\prcook\AppData\Local\Microsoft\Windows\Temporary Internet Files\Content.IE5\MA932R6V\1425663956-outlin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2704" y="1052763"/>
            <a:ext cx="3882941" cy="388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22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35</a:t>
            </a:fld>
            <a:endParaRPr lang="en-US" altLang="en-US"/>
          </a:p>
        </p:txBody>
      </p:sp>
      <p:sp>
        <p:nvSpPr>
          <p:cNvPr id="5" name="Title 1"/>
          <p:cNvSpPr txBox="1">
            <a:spLocks/>
          </p:cNvSpPr>
          <p:nvPr/>
        </p:nvSpPr>
        <p:spPr>
          <a:xfrm>
            <a:off x="1657386" y="427051"/>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dirty="0">
                <a:latin typeface="Tw Cen MT" panose="020B0602020104020603" pitchFamily="34" charset="0"/>
              </a:rPr>
              <a:t>Contact Us</a:t>
            </a:r>
          </a:p>
        </p:txBody>
      </p:sp>
      <p:sp>
        <p:nvSpPr>
          <p:cNvPr id="6" name="Content Placeholder 2"/>
          <p:cNvSpPr txBox="1">
            <a:spLocks/>
          </p:cNvSpPr>
          <p:nvPr/>
        </p:nvSpPr>
        <p:spPr>
          <a:xfrm>
            <a:off x="628650" y="1306552"/>
            <a:ext cx="5020482" cy="5019673"/>
          </a:xfrm>
          <a:prstGeom prst="rect">
            <a:avLst/>
          </a:prstGeom>
          <a:noFill/>
        </p:spPr>
        <p:txBody>
          <a:bodyPr>
            <a:noAutofit/>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Roger Castillo, PE 	    919-707-0934 </a:t>
            </a:r>
            <a:r>
              <a:rPr lang="en-US" u="sng" dirty="0">
                <a:hlinkClick r:id="rId3"/>
              </a:rPr>
              <a:t>ricastillo@ncdot.gov</a:t>
            </a:r>
            <a:endParaRPr lang="en-US" u="sng" dirty="0"/>
          </a:p>
          <a:p>
            <a:endParaRPr lang="en-US" dirty="0"/>
          </a:p>
          <a:p>
            <a:endParaRPr lang="en-US" dirty="0"/>
          </a:p>
          <a:p>
            <a:pPr marL="0" indent="0">
              <a:buNone/>
            </a:pPr>
            <a:endParaRPr lang="en-US" dirty="0"/>
          </a:p>
          <a:p>
            <a:pPr marL="0" indent="0">
              <a:buNone/>
            </a:pPr>
            <a:r>
              <a:rPr lang="en-US" dirty="0"/>
              <a:t>Temilope Animashaun 	    919-707-6271 </a:t>
            </a:r>
            <a:r>
              <a:rPr lang="en-US" u="sng" dirty="0">
                <a:hlinkClick r:id="rId4"/>
              </a:rPr>
              <a:t>tmanimashaun@ncdot.gov</a:t>
            </a:r>
            <a:endParaRPr lang="en-US" dirty="0"/>
          </a:p>
          <a:p>
            <a:endParaRPr lang="en-US" dirty="0"/>
          </a:p>
          <a:p>
            <a:endParaRPr lang="en-US" dirty="0"/>
          </a:p>
        </p:txBody>
      </p:sp>
      <p:sp>
        <p:nvSpPr>
          <p:cNvPr id="7" name="Content Placeholder 2"/>
          <p:cNvSpPr txBox="1">
            <a:spLocks/>
          </p:cNvSpPr>
          <p:nvPr/>
        </p:nvSpPr>
        <p:spPr>
          <a:xfrm>
            <a:off x="7324566" y="1306552"/>
            <a:ext cx="3990975" cy="5019673"/>
          </a:xfrm>
          <a:prstGeom prst="rect">
            <a:avLst/>
          </a:prstGeom>
          <a:noFill/>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8275" indent="0">
              <a:spcBef>
                <a:spcPts val="0"/>
              </a:spcBef>
              <a:buNone/>
            </a:pPr>
            <a:r>
              <a:rPr lang="en-US" dirty="0"/>
              <a:t>J. Andy Bailey	      919-707-0991		 </a:t>
            </a:r>
            <a:r>
              <a:rPr lang="en-US" u="sng" dirty="0">
                <a:hlinkClick r:id="rId5"/>
              </a:rPr>
              <a:t>jabailey@ncdot.gov</a:t>
            </a:r>
            <a:endParaRPr lang="en-US" dirty="0"/>
          </a:p>
          <a:p>
            <a:pPr marL="0" indent="0">
              <a:buNone/>
            </a:pPr>
            <a:endParaRPr lang="en-US" dirty="0"/>
          </a:p>
          <a:p>
            <a:pPr marL="0" indent="0">
              <a:buNone/>
            </a:pPr>
            <a:endParaRPr lang="en-US" dirty="0"/>
          </a:p>
          <a:p>
            <a:pPr marL="0" indent="0">
              <a:buNone/>
            </a:pPr>
            <a:endParaRPr lang="en-US" dirty="0"/>
          </a:p>
          <a:p>
            <a:pPr marL="168275" indent="0">
              <a:spcBef>
                <a:spcPts val="0"/>
              </a:spcBef>
              <a:buFont typeface="Arial" charset="0"/>
              <a:buNone/>
            </a:pPr>
            <a:r>
              <a:rPr lang="en-US" dirty="0"/>
              <a:t>Amar Pillai			 919-707-0972</a:t>
            </a:r>
          </a:p>
          <a:p>
            <a:pPr marL="168275" indent="0">
              <a:spcBef>
                <a:spcPts val="0"/>
              </a:spcBef>
              <a:buFont typeface="Arial" charset="0"/>
              <a:buNone/>
            </a:pPr>
            <a:r>
              <a:rPr lang="en-US" dirty="0">
                <a:hlinkClick r:id="rId6"/>
              </a:rPr>
              <a:t>apillai@ncdot.gov</a:t>
            </a:r>
            <a:endParaRPr lang="en-US" u="sng" dirty="0"/>
          </a:p>
          <a:p>
            <a:pPr marL="0" indent="0">
              <a:buNone/>
            </a:pPr>
            <a:endParaRPr lang="en-US" dirty="0"/>
          </a:p>
        </p:txBody>
      </p:sp>
    </p:spTree>
    <p:extLst>
      <p:ext uri="{BB962C8B-B14F-4D97-AF65-F5344CB8AC3E}">
        <p14:creationId xmlns:p14="http://schemas.microsoft.com/office/powerpoint/2010/main" val="39349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4</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What is a travel demand model?</a:t>
            </a:r>
          </a:p>
        </p:txBody>
      </p:sp>
      <p:sp>
        <p:nvSpPr>
          <p:cNvPr id="6" name="Freeform 44"/>
          <p:cNvSpPr>
            <a:spLocks/>
          </p:cNvSpPr>
          <p:nvPr/>
        </p:nvSpPr>
        <p:spPr bwMode="auto">
          <a:xfrm>
            <a:off x="7948648" y="4144650"/>
            <a:ext cx="1433513" cy="124138"/>
          </a:xfrm>
          <a:custGeom>
            <a:avLst/>
            <a:gdLst/>
            <a:ahLst/>
            <a:cxnLst>
              <a:cxn ang="0">
                <a:pos x="0" y="0"/>
              </a:cxn>
              <a:cxn ang="0">
                <a:pos x="372" y="39"/>
              </a:cxn>
              <a:cxn ang="0">
                <a:pos x="716" y="81"/>
              </a:cxn>
              <a:cxn ang="0">
                <a:pos x="902" y="96"/>
              </a:cxn>
            </a:cxnLst>
            <a:rect l="0" t="0" r="r" b="b"/>
            <a:pathLst>
              <a:path w="903" h="97">
                <a:moveTo>
                  <a:pt x="0" y="0"/>
                </a:moveTo>
                <a:lnTo>
                  <a:pt x="372" y="39"/>
                </a:lnTo>
                <a:lnTo>
                  <a:pt x="716" y="81"/>
                </a:lnTo>
                <a:lnTo>
                  <a:pt x="902" y="96"/>
                </a:lnTo>
              </a:path>
            </a:pathLst>
          </a:custGeom>
          <a:noFill/>
          <a:ln w="9525"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nvGrpSpPr>
          <p:cNvPr id="7" name="Group 6"/>
          <p:cNvGrpSpPr/>
          <p:nvPr/>
        </p:nvGrpSpPr>
        <p:grpSpPr>
          <a:xfrm>
            <a:off x="1852648" y="3596874"/>
            <a:ext cx="7848600" cy="2607451"/>
            <a:chOff x="838200" y="3596874"/>
            <a:chExt cx="7848600" cy="2607451"/>
          </a:xfrm>
        </p:grpSpPr>
        <p:grpSp>
          <p:nvGrpSpPr>
            <p:cNvPr id="8" name="Group 7"/>
            <p:cNvGrpSpPr/>
            <p:nvPr/>
          </p:nvGrpSpPr>
          <p:grpSpPr>
            <a:xfrm>
              <a:off x="5638800" y="3827818"/>
              <a:ext cx="3048000" cy="1658581"/>
              <a:chOff x="381000" y="3505200"/>
              <a:chExt cx="3886200" cy="2560320"/>
            </a:xfrm>
            <a:scene3d>
              <a:camera prst="perspectiveRelaxed" fov="6000000"/>
              <a:lightRig rig="threePt" dir="t"/>
            </a:scene3d>
          </p:grpSpPr>
          <p:sp>
            <p:nvSpPr>
              <p:cNvPr id="69" name="Rectangle 68"/>
              <p:cNvSpPr>
                <a:spLocks noChangeAspect="1"/>
              </p:cNvSpPr>
              <p:nvPr/>
            </p:nvSpPr>
            <p:spPr>
              <a:xfrm>
                <a:off x="381000" y="3505200"/>
                <a:ext cx="3886200" cy="2560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0" name="Rectangle 69"/>
              <p:cNvSpPr/>
              <p:nvPr/>
            </p:nvSpPr>
            <p:spPr>
              <a:xfrm>
                <a:off x="685800" y="3810000"/>
                <a:ext cx="1143000" cy="914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1" name="Rectangle 70"/>
              <p:cNvSpPr/>
              <p:nvPr/>
            </p:nvSpPr>
            <p:spPr>
              <a:xfrm>
                <a:off x="1828800" y="3810000"/>
                <a:ext cx="9144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2" name="Rectangle 71"/>
              <p:cNvSpPr/>
              <p:nvPr/>
            </p:nvSpPr>
            <p:spPr>
              <a:xfrm>
                <a:off x="685800" y="4724400"/>
                <a:ext cx="1143000" cy="10668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3" name="Rectangle 72"/>
              <p:cNvSpPr/>
              <p:nvPr/>
            </p:nvSpPr>
            <p:spPr>
              <a:xfrm>
                <a:off x="1828800" y="4343400"/>
                <a:ext cx="1447800" cy="914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4" name="Rectangle 73"/>
              <p:cNvSpPr/>
              <p:nvPr/>
            </p:nvSpPr>
            <p:spPr>
              <a:xfrm>
                <a:off x="2743200" y="3810000"/>
                <a:ext cx="11430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5" name="Rectangle 74"/>
              <p:cNvSpPr/>
              <p:nvPr/>
            </p:nvSpPr>
            <p:spPr>
              <a:xfrm>
                <a:off x="3276600" y="4343400"/>
                <a:ext cx="609600" cy="3810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6" name="Rectangle 75"/>
              <p:cNvSpPr/>
              <p:nvPr/>
            </p:nvSpPr>
            <p:spPr>
              <a:xfrm>
                <a:off x="1828800" y="5257800"/>
                <a:ext cx="10668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7" name="Rectangle 76"/>
              <p:cNvSpPr/>
              <p:nvPr/>
            </p:nvSpPr>
            <p:spPr>
              <a:xfrm>
                <a:off x="2895600" y="5257800"/>
                <a:ext cx="6858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8" name="Rectangle 77"/>
              <p:cNvSpPr/>
              <p:nvPr/>
            </p:nvSpPr>
            <p:spPr>
              <a:xfrm>
                <a:off x="3581400" y="5257800"/>
                <a:ext cx="3048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9" name="Rectangle 78"/>
              <p:cNvSpPr/>
              <p:nvPr/>
            </p:nvSpPr>
            <p:spPr>
              <a:xfrm>
                <a:off x="3276600" y="4724400"/>
                <a:ext cx="609600" cy="533400"/>
              </a:xfrm>
              <a:prstGeom prst="rect">
                <a:avLst/>
              </a:prstGeom>
              <a:solidFill>
                <a:srgbClr val="92D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0" name="Minus 79"/>
              <p:cNvSpPr/>
              <p:nvPr/>
            </p:nvSpPr>
            <p:spPr>
              <a:xfrm>
                <a:off x="1066800" y="4038600"/>
                <a:ext cx="14478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1" name="Minus 80"/>
              <p:cNvSpPr/>
              <p:nvPr/>
            </p:nvSpPr>
            <p:spPr>
              <a:xfrm>
                <a:off x="2209800" y="4038600"/>
                <a:ext cx="9144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2" name="Minus 81"/>
              <p:cNvSpPr/>
              <p:nvPr/>
            </p:nvSpPr>
            <p:spPr>
              <a:xfrm>
                <a:off x="2895600" y="4038600"/>
                <a:ext cx="6858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3" name="Minus 82"/>
              <p:cNvSpPr/>
              <p:nvPr/>
            </p:nvSpPr>
            <p:spPr>
              <a:xfrm>
                <a:off x="2362200" y="4876800"/>
                <a:ext cx="6858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4" name="Minus 83"/>
              <p:cNvSpPr/>
              <p:nvPr/>
            </p:nvSpPr>
            <p:spPr>
              <a:xfrm>
                <a:off x="2895600" y="4876800"/>
                <a:ext cx="6858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5" name="Minus 84"/>
              <p:cNvSpPr/>
              <p:nvPr/>
            </p:nvSpPr>
            <p:spPr>
              <a:xfrm>
                <a:off x="2209800" y="5410200"/>
                <a:ext cx="1676400" cy="304800"/>
              </a:xfrm>
              <a:prstGeom prst="mathMinus">
                <a:avLst>
                  <a:gd name="adj1" fmla="val 23520"/>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6" name="Minus 85"/>
              <p:cNvSpPr/>
              <p:nvPr/>
            </p:nvSpPr>
            <p:spPr>
              <a:xfrm>
                <a:off x="990600" y="4876800"/>
                <a:ext cx="16002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7" name="Minus 86"/>
              <p:cNvSpPr/>
              <p:nvPr/>
            </p:nvSpPr>
            <p:spPr>
              <a:xfrm rot="5400000">
                <a:off x="647700" y="4457700"/>
                <a:ext cx="11430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8" name="Minus 87"/>
              <p:cNvSpPr/>
              <p:nvPr/>
            </p:nvSpPr>
            <p:spPr>
              <a:xfrm rot="5400000">
                <a:off x="1866900" y="4457700"/>
                <a:ext cx="11430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89" name="Minus 88"/>
              <p:cNvSpPr/>
              <p:nvPr/>
            </p:nvSpPr>
            <p:spPr>
              <a:xfrm rot="5400000">
                <a:off x="2476500" y="4457700"/>
                <a:ext cx="11430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0" name="Minus 89"/>
              <p:cNvSpPr/>
              <p:nvPr/>
            </p:nvSpPr>
            <p:spPr>
              <a:xfrm rot="5400000">
                <a:off x="2933700" y="4457700"/>
                <a:ext cx="11430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1" name="Minus 90"/>
              <p:cNvSpPr/>
              <p:nvPr/>
            </p:nvSpPr>
            <p:spPr>
              <a:xfrm rot="5400000">
                <a:off x="2057400" y="5105400"/>
                <a:ext cx="7620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2" name="Minus 91"/>
              <p:cNvSpPr/>
              <p:nvPr/>
            </p:nvSpPr>
            <p:spPr>
              <a:xfrm rot="5400000">
                <a:off x="3390900" y="5067300"/>
                <a:ext cx="685800" cy="304800"/>
              </a:xfrm>
              <a:prstGeom prst="mathMinus">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3" name="Minus 92"/>
              <p:cNvSpPr/>
              <p:nvPr/>
            </p:nvSpPr>
            <p:spPr>
              <a:xfrm>
                <a:off x="3276600" y="4876800"/>
                <a:ext cx="533400" cy="304800"/>
              </a:xfrm>
              <a:prstGeom prst="mathMinus">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4" name="Flowchart: Connector 93"/>
              <p:cNvSpPr/>
              <p:nvPr/>
            </p:nvSpPr>
            <p:spPr>
              <a:xfrm>
                <a:off x="3657600" y="48768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5" name="Flowchart: Connector 94"/>
              <p:cNvSpPr/>
              <p:nvPr/>
            </p:nvSpPr>
            <p:spPr>
              <a:xfrm>
                <a:off x="1066800" y="49530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6" name="Flowchart: Connector 95"/>
              <p:cNvSpPr/>
              <p:nvPr/>
            </p:nvSpPr>
            <p:spPr>
              <a:xfrm>
                <a:off x="2286000" y="54102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7" name="Flowchart: Connector 96"/>
              <p:cNvSpPr/>
              <p:nvPr/>
            </p:nvSpPr>
            <p:spPr>
              <a:xfrm>
                <a:off x="3581400" y="54102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8" name="Flowchart: Connector 97"/>
              <p:cNvSpPr/>
              <p:nvPr/>
            </p:nvSpPr>
            <p:spPr>
              <a:xfrm>
                <a:off x="1066800" y="40386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99" name="Flowchart: Connector 98"/>
              <p:cNvSpPr/>
              <p:nvPr/>
            </p:nvSpPr>
            <p:spPr>
              <a:xfrm>
                <a:off x="2286000" y="40386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100" name="Flowchart: Connector 99"/>
              <p:cNvSpPr/>
              <p:nvPr/>
            </p:nvSpPr>
            <p:spPr>
              <a:xfrm>
                <a:off x="2286000" y="48768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101" name="Flowchart: Connector 100"/>
              <p:cNvSpPr/>
              <p:nvPr/>
            </p:nvSpPr>
            <p:spPr>
              <a:xfrm>
                <a:off x="3352800" y="40386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102" name="Flowchart: Connector 101"/>
              <p:cNvSpPr/>
              <p:nvPr/>
            </p:nvSpPr>
            <p:spPr>
              <a:xfrm>
                <a:off x="2895600" y="40386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103" name="Flowchart: Connector 102"/>
              <p:cNvSpPr/>
              <p:nvPr/>
            </p:nvSpPr>
            <p:spPr>
              <a:xfrm>
                <a:off x="3352800" y="48768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104" name="Flowchart: Connector 103"/>
              <p:cNvSpPr/>
              <p:nvPr/>
            </p:nvSpPr>
            <p:spPr>
              <a:xfrm>
                <a:off x="2895600" y="4876800"/>
                <a:ext cx="228600" cy="228600"/>
              </a:xfrm>
              <a:prstGeom prst="flowChartConnector">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grpSp>
        <p:grpSp>
          <p:nvGrpSpPr>
            <p:cNvPr id="9" name="Group 8"/>
            <p:cNvGrpSpPr/>
            <p:nvPr/>
          </p:nvGrpSpPr>
          <p:grpSpPr>
            <a:xfrm>
              <a:off x="838200" y="3596874"/>
              <a:ext cx="3124200" cy="1965726"/>
              <a:chOff x="914400" y="1295400"/>
              <a:chExt cx="3886200" cy="2941320"/>
            </a:xfrm>
          </p:grpSpPr>
          <p:grpSp>
            <p:nvGrpSpPr>
              <p:cNvPr id="13" name="Group 230"/>
              <p:cNvGrpSpPr/>
              <p:nvPr/>
            </p:nvGrpSpPr>
            <p:grpSpPr>
              <a:xfrm>
                <a:off x="914400" y="1676400"/>
                <a:ext cx="3886200" cy="2560320"/>
                <a:chOff x="914400" y="1676400"/>
                <a:chExt cx="3886200" cy="2560320"/>
              </a:xfrm>
            </p:grpSpPr>
            <p:grpSp>
              <p:nvGrpSpPr>
                <p:cNvPr id="53" name="Group 144"/>
                <p:cNvGrpSpPr/>
                <p:nvPr/>
              </p:nvGrpSpPr>
              <p:grpSpPr>
                <a:xfrm>
                  <a:off x="914400" y="1676400"/>
                  <a:ext cx="3886200" cy="2560320"/>
                  <a:chOff x="381000" y="304800"/>
                  <a:chExt cx="3886200" cy="2560320"/>
                </a:xfrm>
                <a:scene3d>
                  <a:camera prst="perspectiveRelaxed" fov="6000000"/>
                  <a:lightRig rig="threePt" dir="t"/>
                </a:scene3d>
              </p:grpSpPr>
              <p:sp>
                <p:nvSpPr>
                  <p:cNvPr id="58" name="Rectangle 57"/>
                  <p:cNvSpPr>
                    <a:spLocks noChangeAspect="1"/>
                  </p:cNvSpPr>
                  <p:nvPr/>
                </p:nvSpPr>
                <p:spPr>
                  <a:xfrm>
                    <a:off x="381000" y="304800"/>
                    <a:ext cx="3886200" cy="2560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59" name="Rectangle 58"/>
                  <p:cNvSpPr/>
                  <p:nvPr/>
                </p:nvSpPr>
                <p:spPr>
                  <a:xfrm>
                    <a:off x="685800" y="609600"/>
                    <a:ext cx="1143000" cy="914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0" name="Rectangle 59"/>
                  <p:cNvSpPr/>
                  <p:nvPr/>
                </p:nvSpPr>
                <p:spPr>
                  <a:xfrm>
                    <a:off x="1828800" y="609600"/>
                    <a:ext cx="9144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1" name="Rectangle 60"/>
                  <p:cNvSpPr/>
                  <p:nvPr/>
                </p:nvSpPr>
                <p:spPr>
                  <a:xfrm>
                    <a:off x="685800" y="1524000"/>
                    <a:ext cx="1143000" cy="10668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2" name="Rectangle 61"/>
                  <p:cNvSpPr/>
                  <p:nvPr/>
                </p:nvSpPr>
                <p:spPr>
                  <a:xfrm>
                    <a:off x="1828800" y="1143000"/>
                    <a:ext cx="1447800" cy="914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3" name="Rectangle 62"/>
                  <p:cNvSpPr/>
                  <p:nvPr/>
                </p:nvSpPr>
                <p:spPr>
                  <a:xfrm>
                    <a:off x="2743200" y="609600"/>
                    <a:ext cx="11430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4" name="Rectangle 39"/>
                  <p:cNvSpPr/>
                  <p:nvPr/>
                </p:nvSpPr>
                <p:spPr>
                  <a:xfrm>
                    <a:off x="3276600" y="1143000"/>
                    <a:ext cx="609600" cy="3810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5" name="Rectangle 42"/>
                  <p:cNvSpPr/>
                  <p:nvPr/>
                </p:nvSpPr>
                <p:spPr>
                  <a:xfrm>
                    <a:off x="1828800" y="2057400"/>
                    <a:ext cx="10668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6" name="Rectangle 65"/>
                  <p:cNvSpPr/>
                  <p:nvPr/>
                </p:nvSpPr>
                <p:spPr>
                  <a:xfrm>
                    <a:off x="2895600" y="2057400"/>
                    <a:ext cx="6858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7" name="Rectangle 66"/>
                  <p:cNvSpPr/>
                  <p:nvPr/>
                </p:nvSpPr>
                <p:spPr>
                  <a:xfrm>
                    <a:off x="3581400" y="2057400"/>
                    <a:ext cx="3048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sp>
                <p:nvSpPr>
                  <p:cNvPr id="68" name="Rectangle 67"/>
                  <p:cNvSpPr/>
                  <p:nvPr/>
                </p:nvSpPr>
                <p:spPr>
                  <a:xfrm>
                    <a:off x="3276600" y="1524000"/>
                    <a:ext cx="609600" cy="533400"/>
                  </a:xfrm>
                  <a:prstGeom prst="rect">
                    <a:avLst/>
                  </a:prstGeom>
                  <a:solidFill>
                    <a:srgbClr val="92D05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n-US" dirty="0">
                      <a:solidFill>
                        <a:prstClr val="black"/>
                      </a:solidFill>
                    </a:endParaRPr>
                  </a:p>
                </p:txBody>
              </p:sp>
            </p:grpSp>
            <p:grpSp>
              <p:nvGrpSpPr>
                <p:cNvPr id="54" name="Group 29"/>
                <p:cNvGrpSpPr>
                  <a:grpSpLocks/>
                </p:cNvGrpSpPr>
                <p:nvPr/>
              </p:nvGrpSpPr>
              <p:grpSpPr bwMode="auto">
                <a:xfrm>
                  <a:off x="3810012" y="2057400"/>
                  <a:ext cx="231776" cy="498475"/>
                  <a:chOff x="1822" y="1554"/>
                  <a:chExt cx="146" cy="698"/>
                </a:xfrm>
                <a:solidFill>
                  <a:srgbClr val="FFFF00"/>
                </a:solidFill>
              </p:grpSpPr>
              <p:sp>
                <p:nvSpPr>
                  <p:cNvPr id="55" name="AutoShape 30"/>
                  <p:cNvSpPr>
                    <a:spLocks noChangeArrowheads="1"/>
                  </p:cNvSpPr>
                  <p:nvPr/>
                </p:nvSpPr>
                <p:spPr bwMode="auto">
                  <a:xfrm flipV="1">
                    <a:off x="1822" y="1584"/>
                    <a:ext cx="109" cy="667"/>
                  </a:xfrm>
                  <a:prstGeom prst="roundRect">
                    <a:avLst>
                      <a:gd name="adj" fmla="val 0"/>
                    </a:avLst>
                  </a:prstGeom>
                  <a:grp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56"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57"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grpSp>
            <p:nvGrpSpPr>
              <p:cNvPr id="14" name="Group 229"/>
              <p:cNvGrpSpPr/>
              <p:nvPr/>
            </p:nvGrpSpPr>
            <p:grpSpPr>
              <a:xfrm>
                <a:off x="1217035" y="1295400"/>
                <a:ext cx="3358153" cy="2327278"/>
                <a:chOff x="1217035" y="1295400"/>
                <a:chExt cx="3358153" cy="2327278"/>
              </a:xfrm>
            </p:grpSpPr>
            <p:grpSp>
              <p:nvGrpSpPr>
                <p:cNvPr id="15" name="Group 228"/>
                <p:cNvGrpSpPr/>
                <p:nvPr/>
              </p:nvGrpSpPr>
              <p:grpSpPr>
                <a:xfrm>
                  <a:off x="1217035" y="1295400"/>
                  <a:ext cx="3129554" cy="2327278"/>
                  <a:chOff x="1217035" y="1295400"/>
                  <a:chExt cx="3129554" cy="2327278"/>
                </a:xfrm>
              </p:grpSpPr>
              <p:grpSp>
                <p:nvGrpSpPr>
                  <p:cNvPr id="20" name="Group 29"/>
                  <p:cNvGrpSpPr>
                    <a:grpSpLocks/>
                  </p:cNvGrpSpPr>
                  <p:nvPr/>
                </p:nvGrpSpPr>
                <p:grpSpPr bwMode="auto">
                  <a:xfrm>
                    <a:off x="4038613" y="2362200"/>
                    <a:ext cx="307976" cy="803275"/>
                    <a:chOff x="1822" y="1554"/>
                    <a:chExt cx="146" cy="698"/>
                  </a:xfrm>
                </p:grpSpPr>
                <p:sp>
                  <p:nvSpPr>
                    <p:cNvPr id="50" name="AutoShape 30"/>
                    <p:cNvSpPr>
                      <a:spLocks noChangeArrowheads="1"/>
                    </p:cNvSpPr>
                    <p:nvPr/>
                  </p:nvSpPr>
                  <p:spPr bwMode="auto">
                    <a:xfrm flipV="1">
                      <a:off x="1822" y="1584"/>
                      <a:ext cx="109" cy="667"/>
                    </a:xfrm>
                    <a:prstGeom prst="roundRect">
                      <a:avLst>
                        <a:gd name="adj" fmla="val 0"/>
                      </a:avLst>
                    </a:prstGeom>
                    <a:solidFill>
                      <a:srgbClr val="FF9900"/>
                    </a:solid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51"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52"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1" name="Group 227"/>
                  <p:cNvGrpSpPr/>
                  <p:nvPr/>
                </p:nvGrpSpPr>
                <p:grpSpPr>
                  <a:xfrm>
                    <a:off x="1217035" y="1295400"/>
                    <a:ext cx="2748554" cy="2327278"/>
                    <a:chOff x="1217035" y="1295400"/>
                    <a:chExt cx="2748554" cy="2327278"/>
                  </a:xfrm>
                </p:grpSpPr>
                <p:grpSp>
                  <p:nvGrpSpPr>
                    <p:cNvPr id="22" name="Group 29"/>
                    <p:cNvGrpSpPr>
                      <a:grpSpLocks/>
                    </p:cNvGrpSpPr>
                    <p:nvPr/>
                  </p:nvGrpSpPr>
                  <p:grpSpPr bwMode="auto">
                    <a:xfrm>
                      <a:off x="2667012" y="1524002"/>
                      <a:ext cx="231776" cy="1108076"/>
                      <a:chOff x="1822" y="1554"/>
                      <a:chExt cx="146" cy="698"/>
                    </a:xfrm>
                    <a:solidFill>
                      <a:srgbClr val="FFFF00"/>
                    </a:solidFill>
                  </p:grpSpPr>
                  <p:sp>
                    <p:nvSpPr>
                      <p:cNvPr id="47" name="AutoShape 30"/>
                      <p:cNvSpPr>
                        <a:spLocks noChangeArrowheads="1"/>
                      </p:cNvSpPr>
                      <p:nvPr/>
                    </p:nvSpPr>
                    <p:spPr bwMode="auto">
                      <a:xfrm flipV="1">
                        <a:off x="1822" y="1584"/>
                        <a:ext cx="109" cy="667"/>
                      </a:xfrm>
                      <a:prstGeom prst="roundRect">
                        <a:avLst>
                          <a:gd name="adj" fmla="val 0"/>
                        </a:avLst>
                      </a:prstGeom>
                      <a:grp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48"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49"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3" name="Group 29"/>
                    <p:cNvGrpSpPr>
                      <a:grpSpLocks/>
                    </p:cNvGrpSpPr>
                    <p:nvPr/>
                  </p:nvGrpSpPr>
                  <p:grpSpPr bwMode="auto">
                    <a:xfrm>
                      <a:off x="3429012" y="1447802"/>
                      <a:ext cx="231776" cy="1108076"/>
                      <a:chOff x="1822" y="1554"/>
                      <a:chExt cx="146" cy="698"/>
                    </a:xfrm>
                  </p:grpSpPr>
                  <p:sp>
                    <p:nvSpPr>
                      <p:cNvPr id="44" name="AutoShape 30"/>
                      <p:cNvSpPr>
                        <a:spLocks noChangeArrowheads="1"/>
                      </p:cNvSpPr>
                      <p:nvPr/>
                    </p:nvSpPr>
                    <p:spPr bwMode="auto">
                      <a:xfrm flipV="1">
                        <a:off x="1822" y="1584"/>
                        <a:ext cx="109" cy="667"/>
                      </a:xfrm>
                      <a:prstGeom prst="roundRect">
                        <a:avLst>
                          <a:gd name="adj" fmla="val 0"/>
                        </a:avLst>
                      </a:prstGeom>
                      <a:solidFill>
                        <a:srgbClr val="FF9900"/>
                      </a:solid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45"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46"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4" name="Group 29"/>
                    <p:cNvGrpSpPr>
                      <a:grpSpLocks/>
                    </p:cNvGrpSpPr>
                    <p:nvPr/>
                  </p:nvGrpSpPr>
                  <p:grpSpPr bwMode="auto">
                    <a:xfrm>
                      <a:off x="2819400" y="1676400"/>
                      <a:ext cx="685800" cy="1489075"/>
                      <a:chOff x="1822" y="1554"/>
                      <a:chExt cx="146" cy="698"/>
                    </a:xfrm>
                  </p:grpSpPr>
                  <p:sp>
                    <p:nvSpPr>
                      <p:cNvPr id="41" name="AutoShape 30"/>
                      <p:cNvSpPr>
                        <a:spLocks noChangeArrowheads="1"/>
                      </p:cNvSpPr>
                      <p:nvPr/>
                    </p:nvSpPr>
                    <p:spPr bwMode="auto">
                      <a:xfrm flipV="1">
                        <a:off x="1822" y="1584"/>
                        <a:ext cx="109" cy="667"/>
                      </a:xfrm>
                      <a:prstGeom prst="roundRect">
                        <a:avLst>
                          <a:gd name="adj" fmla="val 0"/>
                        </a:avLst>
                      </a:prstGeom>
                      <a:solidFill>
                        <a:srgbClr val="FF9900"/>
                      </a:solid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42"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43"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5" name="Group 29"/>
                    <p:cNvGrpSpPr>
                      <a:grpSpLocks/>
                    </p:cNvGrpSpPr>
                    <p:nvPr/>
                  </p:nvGrpSpPr>
                  <p:grpSpPr bwMode="auto">
                    <a:xfrm>
                      <a:off x="1676412" y="1295400"/>
                      <a:ext cx="384176" cy="1489075"/>
                      <a:chOff x="1822" y="1554"/>
                      <a:chExt cx="146" cy="698"/>
                    </a:xfrm>
                  </p:grpSpPr>
                  <p:sp>
                    <p:nvSpPr>
                      <p:cNvPr id="38" name="AutoShape 30"/>
                      <p:cNvSpPr>
                        <a:spLocks noChangeArrowheads="1"/>
                      </p:cNvSpPr>
                      <p:nvPr/>
                    </p:nvSpPr>
                    <p:spPr bwMode="auto">
                      <a:xfrm flipV="1">
                        <a:off x="1822" y="1584"/>
                        <a:ext cx="109" cy="667"/>
                      </a:xfrm>
                      <a:prstGeom prst="roundRect">
                        <a:avLst>
                          <a:gd name="adj" fmla="val 0"/>
                        </a:avLst>
                      </a:prstGeom>
                      <a:solidFill>
                        <a:srgbClr val="FF9900"/>
                      </a:solid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39"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40"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6" name="Group 29"/>
                    <p:cNvGrpSpPr>
                      <a:grpSpLocks/>
                    </p:cNvGrpSpPr>
                    <p:nvPr/>
                  </p:nvGrpSpPr>
                  <p:grpSpPr bwMode="auto">
                    <a:xfrm>
                      <a:off x="1217035" y="1848394"/>
                      <a:ext cx="611778" cy="1733006"/>
                      <a:chOff x="1822" y="1554"/>
                      <a:chExt cx="146" cy="698"/>
                    </a:xfrm>
                    <a:solidFill>
                      <a:srgbClr val="FFFF00"/>
                    </a:solidFill>
                  </p:grpSpPr>
                  <p:sp>
                    <p:nvSpPr>
                      <p:cNvPr id="35" name="AutoShape 30"/>
                      <p:cNvSpPr>
                        <a:spLocks noChangeArrowheads="1"/>
                      </p:cNvSpPr>
                      <p:nvPr/>
                    </p:nvSpPr>
                    <p:spPr bwMode="auto">
                      <a:xfrm flipV="1">
                        <a:off x="1822" y="1584"/>
                        <a:ext cx="109" cy="667"/>
                      </a:xfrm>
                      <a:prstGeom prst="roundRect">
                        <a:avLst>
                          <a:gd name="adj" fmla="val 0"/>
                        </a:avLst>
                      </a:prstGeom>
                      <a:grp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36"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37"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7" name="Group 29"/>
                    <p:cNvGrpSpPr>
                      <a:grpSpLocks/>
                    </p:cNvGrpSpPr>
                    <p:nvPr/>
                  </p:nvGrpSpPr>
                  <p:grpSpPr bwMode="auto">
                    <a:xfrm>
                      <a:off x="2667012" y="2514602"/>
                      <a:ext cx="231776" cy="1108076"/>
                      <a:chOff x="1822" y="1554"/>
                      <a:chExt cx="146" cy="698"/>
                    </a:xfrm>
                    <a:solidFill>
                      <a:srgbClr val="FFFF00"/>
                    </a:solidFill>
                  </p:grpSpPr>
                  <p:sp>
                    <p:nvSpPr>
                      <p:cNvPr id="32" name="AutoShape 30"/>
                      <p:cNvSpPr>
                        <a:spLocks noChangeArrowheads="1"/>
                      </p:cNvSpPr>
                      <p:nvPr/>
                    </p:nvSpPr>
                    <p:spPr bwMode="auto">
                      <a:xfrm flipV="1">
                        <a:off x="1822" y="1584"/>
                        <a:ext cx="109" cy="667"/>
                      </a:xfrm>
                      <a:prstGeom prst="roundRect">
                        <a:avLst>
                          <a:gd name="adj" fmla="val 0"/>
                        </a:avLst>
                      </a:prstGeom>
                      <a:grp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33"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34"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nvGrpSpPr>
                    <p:cNvPr id="28" name="Group 29"/>
                    <p:cNvGrpSpPr>
                      <a:grpSpLocks/>
                    </p:cNvGrpSpPr>
                    <p:nvPr/>
                  </p:nvGrpSpPr>
                  <p:grpSpPr bwMode="auto">
                    <a:xfrm>
                      <a:off x="3657613" y="2743200"/>
                      <a:ext cx="307976" cy="803275"/>
                      <a:chOff x="1822" y="1554"/>
                      <a:chExt cx="146" cy="698"/>
                    </a:xfrm>
                    <a:solidFill>
                      <a:srgbClr val="FFFF00"/>
                    </a:solidFill>
                  </p:grpSpPr>
                  <p:sp>
                    <p:nvSpPr>
                      <p:cNvPr id="29" name="AutoShape 30"/>
                      <p:cNvSpPr>
                        <a:spLocks noChangeArrowheads="1"/>
                      </p:cNvSpPr>
                      <p:nvPr/>
                    </p:nvSpPr>
                    <p:spPr bwMode="auto">
                      <a:xfrm flipV="1">
                        <a:off x="1822" y="1584"/>
                        <a:ext cx="109" cy="667"/>
                      </a:xfrm>
                      <a:prstGeom prst="roundRect">
                        <a:avLst>
                          <a:gd name="adj" fmla="val 0"/>
                        </a:avLst>
                      </a:prstGeom>
                      <a:grp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30"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31"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grp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grpSp>
            <p:grpSp>
              <p:nvGrpSpPr>
                <p:cNvPr id="16" name="Group 29"/>
                <p:cNvGrpSpPr>
                  <a:grpSpLocks/>
                </p:cNvGrpSpPr>
                <p:nvPr/>
              </p:nvGrpSpPr>
              <p:grpSpPr bwMode="auto">
                <a:xfrm>
                  <a:off x="4343412" y="2286000"/>
                  <a:ext cx="231776" cy="1336675"/>
                  <a:chOff x="1822" y="1554"/>
                  <a:chExt cx="146" cy="698"/>
                </a:xfrm>
              </p:grpSpPr>
              <p:sp>
                <p:nvSpPr>
                  <p:cNvPr id="17" name="AutoShape 30"/>
                  <p:cNvSpPr>
                    <a:spLocks noChangeArrowheads="1"/>
                  </p:cNvSpPr>
                  <p:nvPr/>
                </p:nvSpPr>
                <p:spPr bwMode="auto">
                  <a:xfrm flipV="1">
                    <a:off x="1822" y="1584"/>
                    <a:ext cx="109" cy="667"/>
                  </a:xfrm>
                  <a:prstGeom prst="roundRect">
                    <a:avLst>
                      <a:gd name="adj" fmla="val 0"/>
                    </a:avLst>
                  </a:prstGeom>
                  <a:solidFill>
                    <a:srgbClr val="FF9900"/>
                  </a:solidFill>
                  <a:ln w="19050">
                    <a:solidFill>
                      <a:srgbClr val="000000"/>
                    </a:solidFill>
                    <a:round/>
                    <a:headEnd/>
                    <a:tailEnd/>
                  </a:ln>
                  <a:effectLst/>
                </p:spPr>
                <p:txBody>
                  <a:bodyPr wrap="none" anchor="ctr"/>
                  <a:lstStyle/>
                  <a:p>
                    <a:pPr defTabSz="457200"/>
                    <a:endParaRPr lang="en-US" dirty="0">
                      <a:solidFill>
                        <a:prstClr val="black"/>
                      </a:solidFill>
                    </a:endParaRPr>
                  </a:p>
                </p:txBody>
              </p:sp>
              <p:sp>
                <p:nvSpPr>
                  <p:cNvPr id="18" name="Freeform 31"/>
                  <p:cNvSpPr>
                    <a:spLocks/>
                  </p:cNvSpPr>
                  <p:nvPr/>
                </p:nvSpPr>
                <p:spPr bwMode="auto">
                  <a:xfrm>
                    <a:off x="1931" y="1554"/>
                    <a:ext cx="37" cy="698"/>
                  </a:xfrm>
                  <a:custGeom>
                    <a:avLst/>
                    <a:gdLst/>
                    <a:ahLst/>
                    <a:cxnLst>
                      <a:cxn ang="0">
                        <a:pos x="0" y="697"/>
                      </a:cxn>
                      <a:cxn ang="0">
                        <a:pos x="36" y="666"/>
                      </a:cxn>
                      <a:cxn ang="0">
                        <a:pos x="36" y="0"/>
                      </a:cxn>
                      <a:cxn ang="0">
                        <a:pos x="0" y="30"/>
                      </a:cxn>
                      <a:cxn ang="0">
                        <a:pos x="0" y="697"/>
                      </a:cxn>
                      <a:cxn ang="0">
                        <a:pos x="0" y="697"/>
                      </a:cxn>
                    </a:cxnLst>
                    <a:rect l="0" t="0" r="r" b="b"/>
                    <a:pathLst>
                      <a:path w="37" h="698">
                        <a:moveTo>
                          <a:pt x="0" y="697"/>
                        </a:moveTo>
                        <a:lnTo>
                          <a:pt x="36" y="666"/>
                        </a:lnTo>
                        <a:lnTo>
                          <a:pt x="36" y="0"/>
                        </a:lnTo>
                        <a:lnTo>
                          <a:pt x="0" y="30"/>
                        </a:lnTo>
                        <a:lnTo>
                          <a:pt x="0" y="697"/>
                        </a:lnTo>
                        <a:lnTo>
                          <a:pt x="0" y="697"/>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sp>
                <p:nvSpPr>
                  <p:cNvPr id="19" name="Freeform 32"/>
                  <p:cNvSpPr>
                    <a:spLocks/>
                  </p:cNvSpPr>
                  <p:nvPr/>
                </p:nvSpPr>
                <p:spPr bwMode="auto">
                  <a:xfrm>
                    <a:off x="1822" y="1554"/>
                    <a:ext cx="146" cy="31"/>
                  </a:xfrm>
                  <a:custGeom>
                    <a:avLst/>
                    <a:gdLst/>
                    <a:ahLst/>
                    <a:cxnLst>
                      <a:cxn ang="0">
                        <a:pos x="0" y="30"/>
                      </a:cxn>
                      <a:cxn ang="0">
                        <a:pos x="109" y="30"/>
                      </a:cxn>
                      <a:cxn ang="0">
                        <a:pos x="145" y="0"/>
                      </a:cxn>
                      <a:cxn ang="0">
                        <a:pos x="36" y="0"/>
                      </a:cxn>
                      <a:cxn ang="0">
                        <a:pos x="0" y="30"/>
                      </a:cxn>
                      <a:cxn ang="0">
                        <a:pos x="0" y="30"/>
                      </a:cxn>
                    </a:cxnLst>
                    <a:rect l="0" t="0" r="r" b="b"/>
                    <a:pathLst>
                      <a:path w="146" h="31">
                        <a:moveTo>
                          <a:pt x="0" y="30"/>
                        </a:moveTo>
                        <a:lnTo>
                          <a:pt x="109" y="30"/>
                        </a:lnTo>
                        <a:lnTo>
                          <a:pt x="145" y="0"/>
                        </a:lnTo>
                        <a:lnTo>
                          <a:pt x="36" y="0"/>
                        </a:lnTo>
                        <a:lnTo>
                          <a:pt x="0" y="30"/>
                        </a:lnTo>
                        <a:lnTo>
                          <a:pt x="0" y="30"/>
                        </a:lnTo>
                      </a:path>
                    </a:pathLst>
                  </a:custGeom>
                  <a:solidFill>
                    <a:srgbClr val="FF9900"/>
                  </a:solidFill>
                  <a:ln w="19050" cap="flat" cmpd="sng">
                    <a:solidFill>
                      <a:srgbClr val="000000"/>
                    </a:solidFill>
                    <a:prstDash val="solid"/>
                    <a:round/>
                    <a:headEnd type="none" w="med" len="med"/>
                    <a:tailEnd type="none" w="med" len="med"/>
                  </a:ln>
                  <a:effectLst/>
                </p:spPr>
                <p:txBody>
                  <a:bodyPr/>
                  <a:lstStyle/>
                  <a:p>
                    <a:pPr defTabSz="457200"/>
                    <a:endParaRPr lang="en-US" dirty="0">
                      <a:solidFill>
                        <a:prstClr val="black"/>
                      </a:solidFill>
                    </a:endParaRPr>
                  </a:p>
                </p:txBody>
              </p:sp>
            </p:grpSp>
          </p:grpSp>
        </p:grpSp>
        <p:sp>
          <p:nvSpPr>
            <p:cNvPr id="10" name="TextBox 9"/>
            <p:cNvSpPr txBox="1"/>
            <p:nvPr/>
          </p:nvSpPr>
          <p:spPr>
            <a:xfrm>
              <a:off x="1752600" y="5557994"/>
              <a:ext cx="1219200" cy="646331"/>
            </a:xfrm>
            <a:prstGeom prst="rect">
              <a:avLst/>
            </a:prstGeom>
            <a:noFill/>
          </p:spPr>
          <p:txBody>
            <a:bodyPr wrap="square" rtlCol="0">
              <a:spAutoFit/>
            </a:bodyPr>
            <a:lstStyle/>
            <a:p>
              <a:pPr defTabSz="457200"/>
              <a:r>
                <a:rPr lang="en-US" b="1" u="sng" dirty="0">
                  <a:solidFill>
                    <a:prstClr val="black"/>
                  </a:solidFill>
                </a:rPr>
                <a:t>Land-Use</a:t>
              </a:r>
            </a:p>
          </p:txBody>
        </p:sp>
        <p:sp>
          <p:nvSpPr>
            <p:cNvPr id="11" name="TextBox 10"/>
            <p:cNvSpPr txBox="1"/>
            <p:nvPr/>
          </p:nvSpPr>
          <p:spPr>
            <a:xfrm>
              <a:off x="5867400" y="5481794"/>
              <a:ext cx="2743200" cy="646331"/>
            </a:xfrm>
            <a:prstGeom prst="rect">
              <a:avLst/>
            </a:prstGeom>
            <a:noFill/>
          </p:spPr>
          <p:txBody>
            <a:bodyPr wrap="square" rtlCol="0">
              <a:spAutoFit/>
            </a:bodyPr>
            <a:lstStyle/>
            <a:p>
              <a:pPr defTabSz="457200"/>
              <a:r>
                <a:rPr lang="en-US" b="1" u="sng" dirty="0">
                  <a:solidFill>
                    <a:prstClr val="black"/>
                  </a:solidFill>
                </a:rPr>
                <a:t>Transportation Network</a:t>
              </a:r>
            </a:p>
          </p:txBody>
        </p:sp>
        <p:sp>
          <p:nvSpPr>
            <p:cNvPr id="12" name="Right Arrow 11"/>
            <p:cNvSpPr/>
            <p:nvPr/>
          </p:nvSpPr>
          <p:spPr>
            <a:xfrm>
              <a:off x="4419600" y="4417254"/>
              <a:ext cx="914400" cy="307145"/>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grpSp>
      <p:cxnSp>
        <p:nvCxnSpPr>
          <p:cNvPr id="105" name="Straight Connector 10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106" name="Content Placeholder 2"/>
          <p:cNvSpPr txBox="1">
            <a:spLocks/>
          </p:cNvSpPr>
          <p:nvPr/>
        </p:nvSpPr>
        <p:spPr>
          <a:xfrm>
            <a:off x="1294960" y="1456803"/>
            <a:ext cx="8458200" cy="399288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800" b="0" i="0" u="none" strike="noStrike" kern="1200" cap="none" spc="0" normalizeH="0" baseline="0" noProof="0" dirty="0">
                <a:ln>
                  <a:noFill/>
                </a:ln>
                <a:solidFill>
                  <a:schemeClr val="tx1"/>
                </a:solidFill>
                <a:effectLst/>
                <a:uLnTx/>
                <a:uFillTx/>
                <a:latin typeface="Tw Cen MT" panose="020B0602020104020603" pitchFamily="34" charset="0"/>
              </a:rPr>
              <a:t>A systematic process for translating land use and  transportation supply into projections of travel demand</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000" b="0" i="0" u="none" strike="noStrike" kern="1200" cap="none" spc="0" normalizeH="0" baseline="0" noProof="0" dirty="0">
              <a:ln>
                <a:noFill/>
              </a:ln>
              <a:solidFill>
                <a:schemeClr val="tx1"/>
              </a:solidFill>
              <a:effectLst/>
              <a:uLnTx/>
              <a:uFillTx/>
              <a:latin typeface="Tw Cen MT" panose="020B0602020104020603" pitchFamily="34"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000" b="0" i="0" u="none" strike="noStrike" kern="1200" cap="none" spc="0" normalizeH="0" baseline="0" noProof="0" dirty="0">
              <a:ln>
                <a:noFill/>
              </a:ln>
              <a:solidFill>
                <a:schemeClr val="tx1"/>
              </a:solidFill>
              <a:effectLst/>
              <a:uLnTx/>
              <a:uFillTx/>
              <a:latin typeface="Tw Cen MT" panose="020B0602020104020603" pitchFamily="34"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000" b="0" i="0" u="none" strike="noStrike" kern="1200" cap="none" spc="0" normalizeH="0" baseline="0" noProof="0" dirty="0">
              <a:ln>
                <a:noFill/>
              </a:ln>
              <a:solidFill>
                <a:schemeClr val="tx1"/>
              </a:solidFill>
              <a:effectLst/>
              <a:uLnTx/>
              <a:uFillTx/>
              <a:latin typeface="Tw Cen MT" panose="020B0602020104020603" pitchFamily="34" charset="0"/>
            </a:endParaRPr>
          </a:p>
        </p:txBody>
      </p:sp>
    </p:spTree>
    <p:extLst>
      <p:ext uri="{BB962C8B-B14F-4D97-AF65-F5344CB8AC3E}">
        <p14:creationId xmlns:p14="http://schemas.microsoft.com/office/powerpoint/2010/main" val="323144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5</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What is a travel demand model?</a:t>
            </a:r>
          </a:p>
        </p:txBody>
      </p:sp>
      <p:cxnSp>
        <p:nvCxnSpPr>
          <p:cNvPr id="105" name="Straight Connector 10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107" name="Slide Number Placeholder 5"/>
          <p:cNvSpPr txBox="1">
            <a:spLocks/>
          </p:cNvSpPr>
          <p:nvPr/>
        </p:nvSpPr>
        <p:spPr bwMode="auto">
          <a:xfrm>
            <a:off x="78581" y="6650830"/>
            <a:ext cx="20574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200" kern="1200">
                <a:solidFill>
                  <a:schemeClr val="tx1">
                    <a:lumMod val="75000"/>
                    <a:lumOff val="25000"/>
                  </a:schemeClr>
                </a:solidFill>
                <a:latin typeface="Helvetica"/>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fld id="{2985A7AB-62D5-BB49-9143-B22354004447}" type="slidenum">
              <a:rPr lang="en-US" sz="900" smtClean="0">
                <a:solidFill>
                  <a:prstClr val="black">
                    <a:lumMod val="75000"/>
                    <a:lumOff val="25000"/>
                  </a:prstClr>
                </a:solidFill>
                <a:latin typeface="+mn-lt"/>
              </a:rPr>
              <a:pPr algn="l"/>
              <a:t>5</a:t>
            </a:fld>
            <a:endParaRPr lang="en-US" sz="900" dirty="0">
              <a:solidFill>
                <a:prstClr val="black">
                  <a:lumMod val="75000"/>
                  <a:lumOff val="25000"/>
                </a:prstClr>
              </a:solidFill>
              <a:latin typeface="+mn-lt"/>
            </a:endParaRPr>
          </a:p>
        </p:txBody>
      </p:sp>
      <p:sp>
        <p:nvSpPr>
          <p:cNvPr id="108" name="Rectangle 107"/>
          <p:cNvSpPr/>
          <p:nvPr/>
        </p:nvSpPr>
        <p:spPr>
          <a:xfrm>
            <a:off x="1232807" y="3055250"/>
            <a:ext cx="2315032" cy="948871"/>
          </a:xfrm>
          <a:prstGeom prst="rect">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b="1" dirty="0">
                <a:solidFill>
                  <a:srgbClr val="C0504D">
                    <a:lumMod val="75000"/>
                  </a:srgbClr>
                </a:solidFill>
                <a:latin typeface="Tw Cen MT" panose="020B0602020104020603" pitchFamily="34" charset="0"/>
              </a:rPr>
              <a:t>Trip Distribution</a:t>
            </a:r>
          </a:p>
        </p:txBody>
      </p:sp>
      <p:sp>
        <p:nvSpPr>
          <p:cNvPr id="109" name="Rectangle 108"/>
          <p:cNvSpPr/>
          <p:nvPr/>
        </p:nvSpPr>
        <p:spPr>
          <a:xfrm>
            <a:off x="1251857" y="1797956"/>
            <a:ext cx="2315032" cy="948871"/>
          </a:xfrm>
          <a:prstGeom prst="rect">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b="1" dirty="0">
                <a:solidFill>
                  <a:srgbClr val="C0504D">
                    <a:lumMod val="75000"/>
                  </a:srgbClr>
                </a:solidFill>
                <a:latin typeface="Tw Cen MT" panose="020B0602020104020603" pitchFamily="34" charset="0"/>
              </a:rPr>
              <a:t>Trip Generation</a:t>
            </a:r>
          </a:p>
        </p:txBody>
      </p:sp>
      <p:sp>
        <p:nvSpPr>
          <p:cNvPr id="110" name="Rectangle 109"/>
          <p:cNvSpPr/>
          <p:nvPr/>
        </p:nvSpPr>
        <p:spPr>
          <a:xfrm>
            <a:off x="1237344" y="5511796"/>
            <a:ext cx="2315032" cy="948871"/>
          </a:xfrm>
          <a:prstGeom prst="rect">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b="1" dirty="0">
                <a:solidFill>
                  <a:srgbClr val="C0504D">
                    <a:lumMod val="75000"/>
                  </a:srgbClr>
                </a:solidFill>
                <a:latin typeface="Tw Cen MT" panose="020B0602020104020603" pitchFamily="34" charset="0"/>
              </a:rPr>
              <a:t>Assignment</a:t>
            </a:r>
          </a:p>
        </p:txBody>
      </p:sp>
      <p:sp>
        <p:nvSpPr>
          <p:cNvPr id="111" name="Rectangle 110"/>
          <p:cNvSpPr/>
          <p:nvPr/>
        </p:nvSpPr>
        <p:spPr>
          <a:xfrm>
            <a:off x="1242785" y="4319798"/>
            <a:ext cx="2315032" cy="948871"/>
          </a:xfrm>
          <a:prstGeom prst="rect">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b="1" dirty="0">
                <a:solidFill>
                  <a:srgbClr val="C0504D">
                    <a:lumMod val="75000"/>
                  </a:srgbClr>
                </a:solidFill>
                <a:latin typeface="Tw Cen MT" panose="020B0602020104020603" pitchFamily="34" charset="0"/>
              </a:rPr>
              <a:t>Mode Choice</a:t>
            </a:r>
          </a:p>
        </p:txBody>
      </p:sp>
      <p:cxnSp>
        <p:nvCxnSpPr>
          <p:cNvPr id="112" name="Straight Arrow Connector 111"/>
          <p:cNvCxnSpPr>
            <a:stCxn id="109" idx="2"/>
            <a:endCxn id="108" idx="0"/>
          </p:cNvCxnSpPr>
          <p:nvPr/>
        </p:nvCxnSpPr>
        <p:spPr>
          <a:xfrm flipH="1">
            <a:off x="2390323" y="2746827"/>
            <a:ext cx="19050" cy="308423"/>
          </a:xfrm>
          <a:prstGeom prst="straightConnector1">
            <a:avLst/>
          </a:prstGeom>
          <a:ln w="3810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08" idx="2"/>
            <a:endCxn id="111" idx="0"/>
          </p:cNvCxnSpPr>
          <p:nvPr/>
        </p:nvCxnSpPr>
        <p:spPr>
          <a:xfrm>
            <a:off x="2390323" y="4004121"/>
            <a:ext cx="9978" cy="315677"/>
          </a:xfrm>
          <a:prstGeom prst="straightConnector1">
            <a:avLst/>
          </a:prstGeom>
          <a:ln w="3810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111" idx="2"/>
            <a:endCxn id="110" idx="0"/>
          </p:cNvCxnSpPr>
          <p:nvPr/>
        </p:nvCxnSpPr>
        <p:spPr>
          <a:xfrm flipH="1">
            <a:off x="2394860" y="5268669"/>
            <a:ext cx="5441" cy="243127"/>
          </a:xfrm>
          <a:prstGeom prst="straightConnector1">
            <a:avLst/>
          </a:prstGeom>
          <a:ln w="38100">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115" name="Rectangle 114"/>
          <p:cNvSpPr/>
          <p:nvPr/>
        </p:nvSpPr>
        <p:spPr>
          <a:xfrm>
            <a:off x="4359721" y="2062857"/>
            <a:ext cx="6670228" cy="4644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457200"/>
            <a:r>
              <a:rPr lang="en-US" sz="2400" dirty="0">
                <a:solidFill>
                  <a:prstClr val="black"/>
                </a:solidFill>
              </a:rPr>
              <a:t>How many trips will be made?</a:t>
            </a:r>
          </a:p>
        </p:txBody>
      </p:sp>
      <p:sp>
        <p:nvSpPr>
          <p:cNvPr id="116" name="Rectangle 115"/>
          <p:cNvSpPr/>
          <p:nvPr/>
        </p:nvSpPr>
        <p:spPr>
          <a:xfrm>
            <a:off x="4366978" y="3260271"/>
            <a:ext cx="6670228" cy="4644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457200"/>
            <a:r>
              <a:rPr lang="en-US" sz="2400" dirty="0">
                <a:solidFill>
                  <a:prstClr val="black"/>
                </a:solidFill>
              </a:rPr>
              <a:t>Where do trips go to?</a:t>
            </a:r>
          </a:p>
        </p:txBody>
      </p:sp>
      <p:sp>
        <p:nvSpPr>
          <p:cNvPr id="117" name="Rectangle 116"/>
          <p:cNvSpPr/>
          <p:nvPr/>
        </p:nvSpPr>
        <p:spPr>
          <a:xfrm>
            <a:off x="4359722" y="4602825"/>
            <a:ext cx="6670228" cy="4644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457200"/>
            <a:r>
              <a:rPr lang="en-US" sz="2400" dirty="0">
                <a:solidFill>
                  <a:prstClr val="black"/>
                </a:solidFill>
              </a:rPr>
              <a:t>How will they get there?  Automobile, transit, bicycle, or walking</a:t>
            </a:r>
          </a:p>
        </p:txBody>
      </p:sp>
      <p:sp>
        <p:nvSpPr>
          <p:cNvPr id="118" name="Rectangle 117"/>
          <p:cNvSpPr/>
          <p:nvPr/>
        </p:nvSpPr>
        <p:spPr>
          <a:xfrm>
            <a:off x="4352464" y="5756670"/>
            <a:ext cx="6670228" cy="4644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457200"/>
            <a:r>
              <a:rPr lang="en-US" sz="2400" dirty="0">
                <a:solidFill>
                  <a:prstClr val="black"/>
                </a:solidFill>
              </a:rPr>
              <a:t>What routes are taken?</a:t>
            </a:r>
          </a:p>
        </p:txBody>
      </p:sp>
      <p:sp>
        <p:nvSpPr>
          <p:cNvPr id="119" name="Right Arrow 118"/>
          <p:cNvSpPr/>
          <p:nvPr/>
        </p:nvSpPr>
        <p:spPr>
          <a:xfrm>
            <a:off x="3748314" y="2178957"/>
            <a:ext cx="449943" cy="203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20" name="Right Arrow 119"/>
          <p:cNvSpPr/>
          <p:nvPr/>
        </p:nvSpPr>
        <p:spPr>
          <a:xfrm>
            <a:off x="3741057" y="3332843"/>
            <a:ext cx="449943" cy="203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21" name="Right Arrow 120"/>
          <p:cNvSpPr/>
          <p:nvPr/>
        </p:nvSpPr>
        <p:spPr>
          <a:xfrm>
            <a:off x="3748317" y="4704419"/>
            <a:ext cx="449943" cy="203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22" name="Right Arrow 121"/>
          <p:cNvSpPr/>
          <p:nvPr/>
        </p:nvSpPr>
        <p:spPr>
          <a:xfrm>
            <a:off x="3755577" y="5858285"/>
            <a:ext cx="449943" cy="203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4539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50"/>
                                  </p:stCondLst>
                                  <p:childTnLst>
                                    <p:set>
                                      <p:cBhvr>
                                        <p:cTn id="11" dur="1" fill="hold">
                                          <p:stCondLst>
                                            <p:cond delay="0"/>
                                          </p:stCondLst>
                                        </p:cTn>
                                        <p:tgtEl>
                                          <p:spTgt spid="116"/>
                                        </p:tgtEl>
                                        <p:attrNameLst>
                                          <p:attrName>style.visibility</p:attrName>
                                        </p:attrNameLst>
                                      </p:cBhvr>
                                      <p:to>
                                        <p:strVal val="visible"/>
                                      </p:to>
                                    </p:set>
                                  </p:childTnLst>
                                </p:cTn>
                              </p:par>
                              <p:par>
                                <p:cTn id="12" presetID="1" presetClass="entr" presetSubtype="0" fill="hold" grpId="0" nodeType="withEffect">
                                  <p:stCondLst>
                                    <p:cond delay="250"/>
                                  </p:stCondLst>
                                  <p:childTnLst>
                                    <p:set>
                                      <p:cBhvr>
                                        <p:cTn id="13" dur="1" fill="hold">
                                          <p:stCondLst>
                                            <p:cond delay="0"/>
                                          </p:stCondLst>
                                        </p:cTn>
                                        <p:tgtEl>
                                          <p:spTgt spid="120"/>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117"/>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121"/>
                                        </p:tgtEl>
                                        <p:attrNameLst>
                                          <p:attrName>style.visibility</p:attrName>
                                        </p:attrNameLst>
                                      </p:cBhvr>
                                      <p:to>
                                        <p:strVal val="visible"/>
                                      </p:to>
                                    </p:set>
                                  </p:childTnLst>
                                </p:cTn>
                              </p:par>
                              <p:par>
                                <p:cTn id="18" presetID="1" presetClass="entr" presetSubtype="0" fill="hold" grpId="0" nodeType="withEffect">
                                  <p:stCondLst>
                                    <p:cond delay="750"/>
                                  </p:stCondLst>
                                  <p:childTnLst>
                                    <p:set>
                                      <p:cBhvr>
                                        <p:cTn id="19" dur="1" fill="hold">
                                          <p:stCondLst>
                                            <p:cond delay="0"/>
                                          </p:stCondLst>
                                        </p:cTn>
                                        <p:tgtEl>
                                          <p:spTgt spid="118"/>
                                        </p:tgtEl>
                                        <p:attrNameLst>
                                          <p:attrName>style.visibility</p:attrName>
                                        </p:attrNameLst>
                                      </p:cBhvr>
                                      <p:to>
                                        <p:strVal val="visible"/>
                                      </p:to>
                                    </p:set>
                                  </p:childTnLst>
                                </p:cTn>
                              </p:par>
                              <p:par>
                                <p:cTn id="20" presetID="1" presetClass="entr" presetSubtype="0" fill="hold" grpId="0" nodeType="withEffect">
                                  <p:stCondLst>
                                    <p:cond delay="750"/>
                                  </p:stCondLst>
                                  <p:childTnLst>
                                    <p:set>
                                      <p:cBhvr>
                                        <p:cTn id="21"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animBg="1"/>
      <p:bldP spid="120" grpId="0" animBg="1"/>
      <p:bldP spid="121" grpId="0" animBg="1"/>
      <p:bldP spid="1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6</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What are TAZs?</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1600239" y="2085975"/>
            <a:ext cx="7743786" cy="37052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Freeform 6"/>
          <p:cNvSpPr/>
          <p:nvPr/>
        </p:nvSpPr>
        <p:spPr>
          <a:xfrm>
            <a:off x="2561810" y="2743201"/>
            <a:ext cx="5522686" cy="2583542"/>
          </a:xfrm>
          <a:custGeom>
            <a:avLst/>
            <a:gdLst>
              <a:gd name="connsiteX0" fmla="*/ 0 w 6125028"/>
              <a:gd name="connsiteY0" fmla="*/ 2046514 h 2873828"/>
              <a:gd name="connsiteX1" fmla="*/ 696685 w 6125028"/>
              <a:gd name="connsiteY1" fmla="*/ 2743200 h 2873828"/>
              <a:gd name="connsiteX2" fmla="*/ 1248228 w 6125028"/>
              <a:gd name="connsiteY2" fmla="*/ 2873828 h 2873828"/>
              <a:gd name="connsiteX3" fmla="*/ 2540000 w 6125028"/>
              <a:gd name="connsiteY3" fmla="*/ 2859314 h 2873828"/>
              <a:gd name="connsiteX4" fmla="*/ 4441371 w 6125028"/>
              <a:gd name="connsiteY4" fmla="*/ 2815771 h 2873828"/>
              <a:gd name="connsiteX5" fmla="*/ 4644571 w 6125028"/>
              <a:gd name="connsiteY5" fmla="*/ 2656114 h 2873828"/>
              <a:gd name="connsiteX6" fmla="*/ 5239657 w 6125028"/>
              <a:gd name="connsiteY6" fmla="*/ 2278743 h 2873828"/>
              <a:gd name="connsiteX7" fmla="*/ 6096000 w 6125028"/>
              <a:gd name="connsiteY7" fmla="*/ 2032000 h 2873828"/>
              <a:gd name="connsiteX8" fmla="*/ 5617028 w 6125028"/>
              <a:gd name="connsiteY8" fmla="*/ 1407886 h 2873828"/>
              <a:gd name="connsiteX9" fmla="*/ 6125028 w 6125028"/>
              <a:gd name="connsiteY9" fmla="*/ 232228 h 2873828"/>
              <a:gd name="connsiteX10" fmla="*/ 5341257 w 6125028"/>
              <a:gd name="connsiteY10" fmla="*/ 0 h 2873828"/>
              <a:gd name="connsiteX11" fmla="*/ 2873828 w 6125028"/>
              <a:gd name="connsiteY11" fmla="*/ 159657 h 2873828"/>
              <a:gd name="connsiteX12" fmla="*/ 1698171 w 6125028"/>
              <a:gd name="connsiteY12" fmla="*/ 275771 h 2873828"/>
              <a:gd name="connsiteX13" fmla="*/ 551543 w 6125028"/>
              <a:gd name="connsiteY13" fmla="*/ 566057 h 2873828"/>
              <a:gd name="connsiteX14" fmla="*/ 377371 w 6125028"/>
              <a:gd name="connsiteY14" fmla="*/ 885371 h 2873828"/>
              <a:gd name="connsiteX15" fmla="*/ 522514 w 6125028"/>
              <a:gd name="connsiteY15" fmla="*/ 1291771 h 2873828"/>
              <a:gd name="connsiteX16" fmla="*/ 0 w 6125028"/>
              <a:gd name="connsiteY16" fmla="*/ 2046514 h 287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25028" h="2873828">
                <a:moveTo>
                  <a:pt x="0" y="2046514"/>
                </a:moveTo>
                <a:lnTo>
                  <a:pt x="696685" y="2743200"/>
                </a:lnTo>
                <a:lnTo>
                  <a:pt x="1248228" y="2873828"/>
                </a:lnTo>
                <a:lnTo>
                  <a:pt x="2540000" y="2859314"/>
                </a:lnTo>
                <a:lnTo>
                  <a:pt x="4441371" y="2815771"/>
                </a:lnTo>
                <a:lnTo>
                  <a:pt x="4644571" y="2656114"/>
                </a:lnTo>
                <a:lnTo>
                  <a:pt x="5239657" y="2278743"/>
                </a:lnTo>
                <a:lnTo>
                  <a:pt x="6096000" y="2032000"/>
                </a:lnTo>
                <a:lnTo>
                  <a:pt x="5617028" y="1407886"/>
                </a:lnTo>
                <a:lnTo>
                  <a:pt x="6125028" y="232228"/>
                </a:lnTo>
                <a:lnTo>
                  <a:pt x="5341257" y="0"/>
                </a:lnTo>
                <a:lnTo>
                  <a:pt x="2873828" y="159657"/>
                </a:lnTo>
                <a:lnTo>
                  <a:pt x="1698171" y="275771"/>
                </a:lnTo>
                <a:lnTo>
                  <a:pt x="551543" y="566057"/>
                </a:lnTo>
                <a:lnTo>
                  <a:pt x="377371" y="885371"/>
                </a:lnTo>
                <a:lnTo>
                  <a:pt x="522514" y="1291771"/>
                </a:lnTo>
                <a:lnTo>
                  <a:pt x="0" y="2046514"/>
                </a:lnTo>
                <a:close/>
              </a:path>
            </a:pathLst>
          </a:custGeom>
          <a:noFill/>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8" name="Straight Connector 7"/>
          <p:cNvCxnSpPr/>
          <p:nvPr/>
        </p:nvCxnSpPr>
        <p:spPr>
          <a:xfrm>
            <a:off x="1698132" y="6088744"/>
            <a:ext cx="1183859" cy="0"/>
          </a:xfrm>
          <a:prstGeom prst="line">
            <a:avLst/>
          </a:prstGeom>
          <a:ln w="38100">
            <a:prstDash val="solid"/>
          </a:ln>
        </p:spPr>
        <p:style>
          <a:lnRef idx="2">
            <a:schemeClr val="accent1"/>
          </a:lnRef>
          <a:fillRef idx="0">
            <a:schemeClr val="accent1"/>
          </a:fillRef>
          <a:effectRef idx="1">
            <a:schemeClr val="accent1"/>
          </a:effectRef>
          <a:fontRef idx="minor">
            <a:schemeClr val="tx1"/>
          </a:fontRef>
        </p:style>
      </p:cxnSp>
      <p:sp>
        <p:nvSpPr>
          <p:cNvPr id="9" name="Rectangle 6"/>
          <p:cNvSpPr>
            <a:spLocks noChangeArrowheads="1"/>
          </p:cNvSpPr>
          <p:nvPr/>
        </p:nvSpPr>
        <p:spPr bwMode="auto">
          <a:xfrm>
            <a:off x="2998754" y="5961200"/>
            <a:ext cx="1146149" cy="243656"/>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white">
                    <a:lumMod val="50000"/>
                  </a:prstClr>
                </a:solidFill>
                <a:latin typeface="Univers (W1)" charset="0"/>
              </a:rPr>
              <a:t>Model Boundary </a:t>
            </a:r>
          </a:p>
        </p:txBody>
      </p:sp>
      <p:sp>
        <p:nvSpPr>
          <p:cNvPr id="10" name="Rectangle 6"/>
          <p:cNvSpPr>
            <a:spLocks noChangeArrowheads="1"/>
          </p:cNvSpPr>
          <p:nvPr/>
        </p:nvSpPr>
        <p:spPr bwMode="auto">
          <a:xfrm>
            <a:off x="3677108" y="1631628"/>
            <a:ext cx="3450433" cy="335989"/>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600" b="1" dirty="0">
                <a:solidFill>
                  <a:prstClr val="white">
                    <a:lumMod val="50000"/>
                  </a:prstClr>
                </a:solidFill>
                <a:latin typeface="Univers (W1)" charset="0"/>
              </a:rPr>
              <a:t>Schematic Representation of TAZ</a:t>
            </a:r>
          </a:p>
        </p:txBody>
      </p:sp>
    </p:spTree>
    <p:extLst>
      <p:ext uri="{BB962C8B-B14F-4D97-AF65-F5344CB8AC3E}">
        <p14:creationId xmlns:p14="http://schemas.microsoft.com/office/powerpoint/2010/main" val="413243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7</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Few Key Concepts-TAZ</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1600239" y="2071689"/>
            <a:ext cx="7929559" cy="35928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Freeform 6"/>
          <p:cNvSpPr/>
          <p:nvPr/>
        </p:nvSpPr>
        <p:spPr>
          <a:xfrm>
            <a:off x="2561810" y="2743201"/>
            <a:ext cx="5522686" cy="2583542"/>
          </a:xfrm>
          <a:custGeom>
            <a:avLst/>
            <a:gdLst>
              <a:gd name="connsiteX0" fmla="*/ 0 w 6125028"/>
              <a:gd name="connsiteY0" fmla="*/ 2046514 h 2873828"/>
              <a:gd name="connsiteX1" fmla="*/ 696685 w 6125028"/>
              <a:gd name="connsiteY1" fmla="*/ 2743200 h 2873828"/>
              <a:gd name="connsiteX2" fmla="*/ 1248228 w 6125028"/>
              <a:gd name="connsiteY2" fmla="*/ 2873828 h 2873828"/>
              <a:gd name="connsiteX3" fmla="*/ 2540000 w 6125028"/>
              <a:gd name="connsiteY3" fmla="*/ 2859314 h 2873828"/>
              <a:gd name="connsiteX4" fmla="*/ 4441371 w 6125028"/>
              <a:gd name="connsiteY4" fmla="*/ 2815771 h 2873828"/>
              <a:gd name="connsiteX5" fmla="*/ 4644571 w 6125028"/>
              <a:gd name="connsiteY5" fmla="*/ 2656114 h 2873828"/>
              <a:gd name="connsiteX6" fmla="*/ 5239657 w 6125028"/>
              <a:gd name="connsiteY6" fmla="*/ 2278743 h 2873828"/>
              <a:gd name="connsiteX7" fmla="*/ 6096000 w 6125028"/>
              <a:gd name="connsiteY7" fmla="*/ 2032000 h 2873828"/>
              <a:gd name="connsiteX8" fmla="*/ 5617028 w 6125028"/>
              <a:gd name="connsiteY8" fmla="*/ 1407886 h 2873828"/>
              <a:gd name="connsiteX9" fmla="*/ 6125028 w 6125028"/>
              <a:gd name="connsiteY9" fmla="*/ 232228 h 2873828"/>
              <a:gd name="connsiteX10" fmla="*/ 5341257 w 6125028"/>
              <a:gd name="connsiteY10" fmla="*/ 0 h 2873828"/>
              <a:gd name="connsiteX11" fmla="*/ 2873828 w 6125028"/>
              <a:gd name="connsiteY11" fmla="*/ 159657 h 2873828"/>
              <a:gd name="connsiteX12" fmla="*/ 1698171 w 6125028"/>
              <a:gd name="connsiteY12" fmla="*/ 275771 h 2873828"/>
              <a:gd name="connsiteX13" fmla="*/ 551543 w 6125028"/>
              <a:gd name="connsiteY13" fmla="*/ 566057 h 2873828"/>
              <a:gd name="connsiteX14" fmla="*/ 377371 w 6125028"/>
              <a:gd name="connsiteY14" fmla="*/ 885371 h 2873828"/>
              <a:gd name="connsiteX15" fmla="*/ 522514 w 6125028"/>
              <a:gd name="connsiteY15" fmla="*/ 1291771 h 2873828"/>
              <a:gd name="connsiteX16" fmla="*/ 0 w 6125028"/>
              <a:gd name="connsiteY16" fmla="*/ 2046514 h 287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25028" h="2873828">
                <a:moveTo>
                  <a:pt x="0" y="2046514"/>
                </a:moveTo>
                <a:lnTo>
                  <a:pt x="696685" y="2743200"/>
                </a:lnTo>
                <a:lnTo>
                  <a:pt x="1248228" y="2873828"/>
                </a:lnTo>
                <a:lnTo>
                  <a:pt x="2540000" y="2859314"/>
                </a:lnTo>
                <a:lnTo>
                  <a:pt x="4441371" y="2815771"/>
                </a:lnTo>
                <a:lnTo>
                  <a:pt x="4644571" y="2656114"/>
                </a:lnTo>
                <a:lnTo>
                  <a:pt x="5239657" y="2278743"/>
                </a:lnTo>
                <a:lnTo>
                  <a:pt x="6096000" y="2032000"/>
                </a:lnTo>
                <a:lnTo>
                  <a:pt x="5617028" y="1407886"/>
                </a:lnTo>
                <a:lnTo>
                  <a:pt x="6125028" y="232228"/>
                </a:lnTo>
                <a:lnTo>
                  <a:pt x="5341257" y="0"/>
                </a:lnTo>
                <a:lnTo>
                  <a:pt x="2873828" y="159657"/>
                </a:lnTo>
                <a:lnTo>
                  <a:pt x="1698171" y="275771"/>
                </a:lnTo>
                <a:lnTo>
                  <a:pt x="551543" y="566057"/>
                </a:lnTo>
                <a:lnTo>
                  <a:pt x="377371" y="885371"/>
                </a:lnTo>
                <a:lnTo>
                  <a:pt x="522514" y="1291771"/>
                </a:lnTo>
                <a:lnTo>
                  <a:pt x="0" y="2046514"/>
                </a:lnTo>
                <a:close/>
              </a:path>
            </a:pathLst>
          </a:custGeom>
          <a:noFill/>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8" name="Straight Connector 7"/>
          <p:cNvCxnSpPr/>
          <p:nvPr/>
        </p:nvCxnSpPr>
        <p:spPr>
          <a:xfrm>
            <a:off x="3064357" y="3933372"/>
            <a:ext cx="1698171" cy="2032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762528" y="3933372"/>
            <a:ext cx="1567543" cy="2032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7" idx="8"/>
          </p:cNvCxnSpPr>
          <p:nvPr/>
        </p:nvCxnSpPr>
        <p:spPr>
          <a:xfrm>
            <a:off x="6330071" y="3933372"/>
            <a:ext cx="1296382" cy="755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endCxn id="7" idx="2"/>
          </p:cNvCxnSpPr>
          <p:nvPr/>
        </p:nvCxnSpPr>
        <p:spPr>
          <a:xfrm flipH="1">
            <a:off x="3687286" y="4136572"/>
            <a:ext cx="1075242" cy="1190171"/>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7" idx="4"/>
          </p:cNvCxnSpPr>
          <p:nvPr/>
        </p:nvCxnSpPr>
        <p:spPr>
          <a:xfrm>
            <a:off x="5430185" y="4034972"/>
            <a:ext cx="1136227" cy="123957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12"/>
          </p:cNvCxnSpPr>
          <p:nvPr/>
        </p:nvCxnSpPr>
        <p:spPr>
          <a:xfrm>
            <a:off x="4092981" y="2991116"/>
            <a:ext cx="669547" cy="114545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23154" y="2902858"/>
            <a:ext cx="107031" cy="113211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7" idx="10"/>
          </p:cNvCxnSpPr>
          <p:nvPr/>
        </p:nvCxnSpPr>
        <p:spPr>
          <a:xfrm flipH="1">
            <a:off x="6330071" y="2743201"/>
            <a:ext cx="1047731" cy="119017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6"/>
          </p:cNvCxnSpPr>
          <p:nvPr/>
        </p:nvCxnSpPr>
        <p:spPr>
          <a:xfrm flipH="1" flipV="1">
            <a:off x="6808132" y="3971124"/>
            <a:ext cx="478061" cy="82064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7" name="Rectangle 6"/>
          <p:cNvSpPr>
            <a:spLocks noChangeArrowheads="1"/>
          </p:cNvSpPr>
          <p:nvPr/>
        </p:nvSpPr>
        <p:spPr bwMode="auto">
          <a:xfrm>
            <a:off x="3671688" y="3427185"/>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1</a:t>
            </a:r>
          </a:p>
        </p:txBody>
      </p:sp>
      <p:cxnSp>
        <p:nvCxnSpPr>
          <p:cNvPr id="18" name="Straight Connector 17"/>
          <p:cNvCxnSpPr/>
          <p:nvPr/>
        </p:nvCxnSpPr>
        <p:spPr>
          <a:xfrm>
            <a:off x="1555257" y="6088744"/>
            <a:ext cx="1183859" cy="0"/>
          </a:xfrm>
          <a:prstGeom prst="line">
            <a:avLst/>
          </a:prstGeom>
          <a:ln w="38100">
            <a:prstDash val="solid"/>
          </a:ln>
        </p:spPr>
        <p:style>
          <a:lnRef idx="2">
            <a:schemeClr val="accent1"/>
          </a:lnRef>
          <a:fillRef idx="0">
            <a:schemeClr val="accent1"/>
          </a:fillRef>
          <a:effectRef idx="1">
            <a:schemeClr val="accent1"/>
          </a:effectRef>
          <a:fontRef idx="minor">
            <a:schemeClr val="tx1"/>
          </a:fontRef>
        </p:style>
      </p:cxnSp>
      <p:sp>
        <p:nvSpPr>
          <p:cNvPr id="19" name="Rectangle 6"/>
          <p:cNvSpPr>
            <a:spLocks noChangeArrowheads="1"/>
          </p:cNvSpPr>
          <p:nvPr/>
        </p:nvSpPr>
        <p:spPr bwMode="auto">
          <a:xfrm>
            <a:off x="2855879" y="5961200"/>
            <a:ext cx="1146149" cy="243656"/>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white">
                    <a:lumMod val="50000"/>
                  </a:prstClr>
                </a:solidFill>
                <a:latin typeface="Univers (W1)" charset="0"/>
              </a:rPr>
              <a:t>Model Boundary </a:t>
            </a:r>
          </a:p>
        </p:txBody>
      </p:sp>
      <p:sp>
        <p:nvSpPr>
          <p:cNvPr id="20" name="Rectangle 6"/>
          <p:cNvSpPr>
            <a:spLocks noChangeArrowheads="1"/>
          </p:cNvSpPr>
          <p:nvPr/>
        </p:nvSpPr>
        <p:spPr bwMode="auto">
          <a:xfrm>
            <a:off x="3418413" y="4388065"/>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2</a:t>
            </a:r>
          </a:p>
        </p:txBody>
      </p:sp>
      <p:sp>
        <p:nvSpPr>
          <p:cNvPr id="21" name="Rectangle 6"/>
          <p:cNvSpPr>
            <a:spLocks noChangeArrowheads="1"/>
          </p:cNvSpPr>
          <p:nvPr/>
        </p:nvSpPr>
        <p:spPr bwMode="auto">
          <a:xfrm>
            <a:off x="4802432" y="3347087"/>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3</a:t>
            </a:r>
          </a:p>
        </p:txBody>
      </p:sp>
      <p:sp>
        <p:nvSpPr>
          <p:cNvPr id="22" name="Rectangle 6"/>
          <p:cNvSpPr>
            <a:spLocks noChangeArrowheads="1"/>
          </p:cNvSpPr>
          <p:nvPr/>
        </p:nvSpPr>
        <p:spPr bwMode="auto">
          <a:xfrm>
            <a:off x="4954832" y="4609829"/>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4</a:t>
            </a:r>
          </a:p>
        </p:txBody>
      </p:sp>
      <p:sp>
        <p:nvSpPr>
          <p:cNvPr id="23" name="Rectangle 6"/>
          <p:cNvSpPr>
            <a:spLocks noChangeArrowheads="1"/>
          </p:cNvSpPr>
          <p:nvPr/>
        </p:nvSpPr>
        <p:spPr bwMode="auto">
          <a:xfrm>
            <a:off x="5871660" y="3180177"/>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5</a:t>
            </a:r>
          </a:p>
        </p:txBody>
      </p:sp>
      <p:sp>
        <p:nvSpPr>
          <p:cNvPr id="24" name="Rectangle 6"/>
          <p:cNvSpPr>
            <a:spLocks noChangeArrowheads="1"/>
          </p:cNvSpPr>
          <p:nvPr/>
        </p:nvSpPr>
        <p:spPr bwMode="auto">
          <a:xfrm>
            <a:off x="6314340" y="4290501"/>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6</a:t>
            </a:r>
          </a:p>
        </p:txBody>
      </p:sp>
      <p:sp>
        <p:nvSpPr>
          <p:cNvPr id="25" name="Rectangle 6"/>
          <p:cNvSpPr>
            <a:spLocks noChangeArrowheads="1"/>
          </p:cNvSpPr>
          <p:nvPr/>
        </p:nvSpPr>
        <p:spPr bwMode="auto">
          <a:xfrm>
            <a:off x="7159555" y="3412661"/>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7</a:t>
            </a:r>
          </a:p>
        </p:txBody>
      </p:sp>
      <p:sp>
        <p:nvSpPr>
          <p:cNvPr id="26" name="Rectangle 6"/>
          <p:cNvSpPr>
            <a:spLocks noChangeArrowheads="1"/>
          </p:cNvSpPr>
          <p:nvPr/>
        </p:nvSpPr>
        <p:spPr bwMode="auto">
          <a:xfrm>
            <a:off x="7311955" y="4218191"/>
            <a:ext cx="253275"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8</a:t>
            </a:r>
          </a:p>
        </p:txBody>
      </p:sp>
      <p:cxnSp>
        <p:nvCxnSpPr>
          <p:cNvPr id="27" name="Straight Connector 26"/>
          <p:cNvCxnSpPr/>
          <p:nvPr/>
        </p:nvCxnSpPr>
        <p:spPr>
          <a:xfrm>
            <a:off x="4505742" y="6086926"/>
            <a:ext cx="1183859" cy="0"/>
          </a:xfrm>
          <a:prstGeom prst="line">
            <a:avLst/>
          </a:prstGeom>
          <a:ln w="28575">
            <a:prstDash val="dash"/>
          </a:ln>
        </p:spPr>
        <p:style>
          <a:lnRef idx="2">
            <a:schemeClr val="accent1"/>
          </a:lnRef>
          <a:fillRef idx="0">
            <a:schemeClr val="accent1"/>
          </a:fillRef>
          <a:effectRef idx="1">
            <a:schemeClr val="accent1"/>
          </a:effectRef>
          <a:fontRef idx="minor">
            <a:schemeClr val="tx1"/>
          </a:fontRef>
        </p:style>
      </p:cxnSp>
      <p:sp>
        <p:nvSpPr>
          <p:cNvPr id="28" name="Rectangle 6"/>
          <p:cNvSpPr>
            <a:spLocks noChangeArrowheads="1"/>
          </p:cNvSpPr>
          <p:nvPr/>
        </p:nvSpPr>
        <p:spPr bwMode="auto">
          <a:xfrm>
            <a:off x="5806364" y="5968907"/>
            <a:ext cx="424797" cy="243656"/>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white">
                    <a:lumMod val="50000"/>
                  </a:prstClr>
                </a:solidFill>
                <a:latin typeface="Univers (W1)" charset="0"/>
              </a:rPr>
              <a:t>TAZ</a:t>
            </a:r>
          </a:p>
        </p:txBody>
      </p:sp>
      <p:sp>
        <p:nvSpPr>
          <p:cNvPr id="29" name="Rectangle 6"/>
          <p:cNvSpPr>
            <a:spLocks noChangeArrowheads="1"/>
          </p:cNvSpPr>
          <p:nvPr/>
        </p:nvSpPr>
        <p:spPr bwMode="auto">
          <a:xfrm>
            <a:off x="7143231" y="5969633"/>
            <a:ext cx="246863" cy="243656"/>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black"/>
                </a:solidFill>
                <a:latin typeface="Univers (W1)" charset="0"/>
              </a:rPr>
              <a:t>x</a:t>
            </a:r>
          </a:p>
        </p:txBody>
      </p:sp>
      <p:sp>
        <p:nvSpPr>
          <p:cNvPr id="30" name="Rectangle 6"/>
          <p:cNvSpPr>
            <a:spLocks noChangeArrowheads="1"/>
          </p:cNvSpPr>
          <p:nvPr/>
        </p:nvSpPr>
        <p:spPr bwMode="auto">
          <a:xfrm>
            <a:off x="7549385" y="5964371"/>
            <a:ext cx="658836" cy="243656"/>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000" dirty="0">
                <a:solidFill>
                  <a:prstClr val="white">
                    <a:lumMod val="50000"/>
                  </a:prstClr>
                </a:solidFill>
                <a:latin typeface="Univers (W1)" charset="0"/>
              </a:rPr>
              <a:t>TAZ No.</a:t>
            </a:r>
          </a:p>
        </p:txBody>
      </p:sp>
      <p:sp>
        <p:nvSpPr>
          <p:cNvPr id="31" name="Rectangle 6"/>
          <p:cNvSpPr>
            <a:spLocks noChangeArrowheads="1"/>
          </p:cNvSpPr>
          <p:nvPr/>
        </p:nvSpPr>
        <p:spPr bwMode="auto">
          <a:xfrm>
            <a:off x="3677108" y="1631628"/>
            <a:ext cx="3450433" cy="335989"/>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457200"/>
            <a:r>
              <a:rPr lang="en-US" altLang="en-US" sz="1600" b="1" dirty="0">
                <a:solidFill>
                  <a:prstClr val="white">
                    <a:lumMod val="50000"/>
                  </a:prstClr>
                </a:solidFill>
                <a:latin typeface="Univers (W1)" charset="0"/>
              </a:rPr>
              <a:t>Schematic Representation of TAZ</a:t>
            </a:r>
          </a:p>
        </p:txBody>
      </p:sp>
    </p:spTree>
    <p:extLst>
      <p:ext uri="{BB962C8B-B14F-4D97-AF65-F5344CB8AC3E}">
        <p14:creationId xmlns:p14="http://schemas.microsoft.com/office/powerpoint/2010/main" val="309233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8</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Few Key Concepts-TAZ</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215899" y="1474776"/>
            <a:ext cx="9699625" cy="455295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457200">
              <a:buClr>
                <a:srgbClr val="FF0000"/>
              </a:buClr>
              <a:buFont typeface="Wingdings" panose="05000000000000000000" pitchFamily="2" charset="2"/>
              <a:buChar char="q"/>
            </a:pPr>
            <a:r>
              <a:rPr lang="en-US" sz="3200" dirty="0">
                <a:solidFill>
                  <a:prstClr val="black"/>
                </a:solidFill>
                <a:latin typeface="Tw Cen MT" panose="020B0602020104020603" pitchFamily="34" charset="0"/>
              </a:rPr>
              <a:t>TAZ-A common sense subdivision of the study area</a:t>
            </a:r>
          </a:p>
          <a:p>
            <a:pPr marL="285750" indent="-285750" defTabSz="457200">
              <a:buClr>
                <a:srgbClr val="FF0000"/>
              </a:buClr>
              <a:buFont typeface="Wingdings" panose="05000000000000000000" pitchFamily="2" charset="2"/>
              <a:buChar char="q"/>
            </a:pPr>
            <a:endParaRPr lang="en-US" sz="3200" dirty="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3200" dirty="0">
                <a:solidFill>
                  <a:prstClr val="black"/>
                </a:solidFill>
                <a:latin typeface="Tw Cen MT" panose="020B0602020104020603" pitchFamily="34" charset="0"/>
              </a:rPr>
              <a:t>Typically created along census boundaries (census block, group &amp; tract)</a:t>
            </a:r>
          </a:p>
          <a:p>
            <a:pPr marL="285750" indent="-285750" defTabSz="457200">
              <a:buClr>
                <a:srgbClr val="FF0000"/>
              </a:buClr>
              <a:buFont typeface="Wingdings" panose="05000000000000000000" pitchFamily="2" charset="2"/>
              <a:buChar char="q"/>
            </a:pPr>
            <a:endParaRPr lang="en-US" sz="3200" dirty="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3200" dirty="0">
                <a:solidFill>
                  <a:prstClr val="black"/>
                </a:solidFill>
                <a:latin typeface="Tw Cen MT" panose="020B0602020104020603" pitchFamily="34" charset="0"/>
              </a:rPr>
              <a:t>Contains homogenous land-use</a:t>
            </a:r>
          </a:p>
          <a:p>
            <a:pPr marL="285750" indent="-285750" defTabSz="457200">
              <a:buClr>
                <a:srgbClr val="FF0000"/>
              </a:buClr>
              <a:buFont typeface="Wingdings" panose="05000000000000000000" pitchFamily="2" charset="2"/>
              <a:buChar char="q"/>
            </a:pPr>
            <a:endParaRPr lang="en-US" sz="3200" dirty="0">
              <a:solidFill>
                <a:prstClr val="black"/>
              </a:solidFill>
              <a:latin typeface="Tw Cen MT" panose="020B0602020104020603" pitchFamily="34" charset="0"/>
            </a:endParaRPr>
          </a:p>
          <a:p>
            <a:pPr marL="285750" indent="-285750" defTabSz="457200">
              <a:buClr>
                <a:srgbClr val="FF0000"/>
              </a:buClr>
              <a:buFont typeface="Wingdings" panose="05000000000000000000" pitchFamily="2" charset="2"/>
              <a:buChar char="q"/>
            </a:pPr>
            <a:r>
              <a:rPr lang="en-US" sz="3200" dirty="0">
                <a:solidFill>
                  <a:prstClr val="black"/>
                </a:solidFill>
                <a:latin typeface="Tw Cen MT" panose="020B0602020104020603" pitchFamily="34" charset="0"/>
              </a:rPr>
              <a:t>Why TAZs?  To simplify the modeling process</a:t>
            </a:r>
            <a:r>
              <a:rPr lang="en-US" altLang="en-US" sz="3200" dirty="0">
                <a:solidFill>
                  <a:prstClr val="white"/>
                </a:solidFill>
                <a:latin typeface="Tw Cen MT" panose="020B0602020104020603" pitchFamily="34" charset="0"/>
              </a:rPr>
              <a:t> </a:t>
            </a:r>
            <a:r>
              <a:rPr lang="en-US" altLang="en-US" sz="2800" dirty="0">
                <a:solidFill>
                  <a:prstClr val="white"/>
                </a:solidFill>
                <a:latin typeface="Times New Roman" pitchFamily="18" charset="0"/>
              </a:rPr>
              <a:t>made. </a:t>
            </a:r>
            <a:endParaRPr lang="en-US" sz="2800" dirty="0">
              <a:solidFill>
                <a:prstClr val="black"/>
              </a:solidFill>
              <a:latin typeface="Tw Cen MT" panose="020B0602020104020603" pitchFamily="34" charset="0"/>
            </a:endParaRPr>
          </a:p>
        </p:txBody>
      </p:sp>
    </p:spTree>
    <p:extLst>
      <p:ext uri="{BB962C8B-B14F-4D97-AF65-F5344CB8AC3E}">
        <p14:creationId xmlns:p14="http://schemas.microsoft.com/office/powerpoint/2010/main" val="343615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9</a:t>
            </a:fld>
            <a:endParaRPr lang="en-US" altLang="en-US"/>
          </a:p>
        </p:txBody>
      </p:sp>
      <p:sp>
        <p:nvSpPr>
          <p:cNvPr id="4" name="Title 2"/>
          <p:cNvSpPr txBox="1">
            <a:spLocks/>
          </p:cNvSpPr>
          <p:nvPr/>
        </p:nvSpPr>
        <p:spPr>
          <a:xfrm>
            <a:off x="1643098" y="312747"/>
            <a:ext cx="7886700" cy="1061245"/>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b="1" dirty="0">
                <a:latin typeface="Tw Cen MT" panose="020B0602020104020603" pitchFamily="34" charset="0"/>
              </a:rPr>
              <a:t>Few Key Concepts-TAZ</a:t>
            </a:r>
          </a:p>
        </p:txBody>
      </p:sp>
      <p:cxnSp>
        <p:nvCxnSpPr>
          <p:cNvPr id="5" name="Straight Connector 4"/>
          <p:cNvCxnSpPr/>
          <p:nvPr/>
        </p:nvCxnSpPr>
        <p:spPr>
          <a:xfrm>
            <a:off x="310055" y="1193800"/>
            <a:ext cx="10982786" cy="0"/>
          </a:xfrm>
          <a:prstGeom prst="line">
            <a:avLst/>
          </a:prstGeom>
        </p:spPr>
        <p:style>
          <a:lnRef idx="2">
            <a:schemeClr val="dk1"/>
          </a:lnRef>
          <a:fillRef idx="0">
            <a:schemeClr val="dk1"/>
          </a:fillRef>
          <a:effectRef idx="1">
            <a:schemeClr val="dk1"/>
          </a:effectRef>
          <a:fontRef idx="minor">
            <a:schemeClr val="tx1"/>
          </a:fontRef>
        </p:style>
      </p:cxnSp>
      <p:pic>
        <p:nvPicPr>
          <p:cNvPr id="7" name="Picture 2" descr="C:\Users\apillai\Desktop\Charlot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3249" y="1309711"/>
            <a:ext cx="6126397" cy="536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63960"/>
      </p:ext>
    </p:extLst>
  </p:cSld>
  <p:clrMapOvr>
    <a:masterClrMapping/>
  </p:clrMapOvr>
</p:sld>
</file>

<file path=ppt/theme/theme1.xml><?xml version="1.0" encoding="utf-8"?>
<a:theme xmlns:a="http://schemas.openxmlformats.org/drawingml/2006/main" name="NCDOT_PowerPoint_Template_16x9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6f00c2e-ac5c-418b-9f13-a0771dbd417d">CONNECT-627-2396</_dlc_DocId>
    <_dlc_DocIdUrl xmlns="16f00c2e-ac5c-418b-9f13-a0771dbd417d">
      <Url>https://connect.ncdot.gov/projects/planning/_layouts/15/DocIdRedir.aspx?ID=CONNECT-627-2396</Url>
      <Description>CONNECT-627-2396</Description>
    </_dlc_DocIdUrl>
    <Document_x0020_Category xmlns="82e4dbae-68f1-44b9-a9de-1019b054425c">Public Involvement</Document_x0020_Category>
    <DocumentSetDescription xmlns="http://schemas.microsoft.com/sharepoint/v3">This plan is a joint effort between Stanly County, the Rocky River Rural Planning Organization (RRRPO) and NCDOT. This plan will provide an update to the existing Stanly County 2003 Thoroughfare Plan.   The new Comprehensive Transportation Plan area consists of the entire county area boundary, but will exclude the Albemarle, Badin, New London, Locust, and Red Cross communities.  The CTP was adopted by Norwood August 1, 2011; Oakboro July 5, 2011; Stanfield June 30, 2011; Richfield July 25, 2011; Misenheimer July 11, 2011; Stanly County August 15, 2011; and endorsed by the RRRPO November 17, 2011.  The plan was adopted by the Board of Transportation on January 5th, 2012.
This CTP is currently going through an update process that will cover the entire county of Stanly.
</DocumentSetDescription>
    <Document_x0020_Status xmlns="82e4dbae-68f1-44b9-a9de-1019b054425c">Draft</Document_x0020_Status>
    <CTP_x0020_Status xmlns="82e4dbae-68f1-44b9-a9de-1019b054425c">Under Study</CTP_x0020_Status>
    <CTP_x0020_Type xmlns="82e4dbae-68f1-44b9-a9de-1019b054425c">County</CTP_x0020_Type>
    <Document_x0020_Type xmlns="82e4dbae-68f1-44b9-a9de-1019b054425c">Presentation</Document_x0020_Type>
    <URL xmlns="http://schemas.microsoft.com/sharepoint/v3">
      <Url xsi:nil="true"/>
      <Description xsi:nil="true"/>
    </URL>
    <County xmlns="084f7c45-40c1-4552-b9db-b0297b44ff26">
      <Value>Stanly</Value>
    </Coun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48" ma:contentTypeDescription="Create a new document." ma:contentTypeScope="" ma:versionID="b917afdabad08df4e8c579886deb0c5e">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2000c37600588d54536ee8b7025de04d"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hidden="true" ma:internalName="DocumentSetDescription" ma:readOnly="false">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5.xml><?xml version="1.0" encoding="utf-8"?>
<?mso-contentType ?>
<SharedContentType xmlns="Microsoft.SharePoint.Taxonomy.ContentTypeSync" SourceId="7ef604a7-ebc4-47af-96e9-7f1ad444f50a" ContentTypeId="0x0101" PreviousValue="false"/>
</file>

<file path=customXml/itemProps1.xml><?xml version="1.0" encoding="utf-8"?>
<ds:datastoreItem xmlns:ds="http://schemas.openxmlformats.org/officeDocument/2006/customXml" ds:itemID="{049D7261-F066-4658-8933-15520A0D1F64}">
  <ds:schemaRefs>
    <ds:schemaRef ds:uri="http://schemas.microsoft.com/office/2006/metadata/properties"/>
    <ds:schemaRef ds:uri="http://schemas.microsoft.com/office/infopath/2007/PartnerControls"/>
    <ds:schemaRef ds:uri="16f00c2e-ac5c-418b-9f13-a0771dbd417d"/>
    <ds:schemaRef ds:uri="82e4dbae-68f1-44b9-a9de-1019b054425c"/>
    <ds:schemaRef ds:uri="http://schemas.microsoft.com/sharepoint/v3"/>
    <ds:schemaRef ds:uri="084f7c45-40c1-4552-b9db-b0297b44ff26"/>
  </ds:schemaRefs>
</ds:datastoreItem>
</file>

<file path=customXml/itemProps2.xml><?xml version="1.0" encoding="utf-8"?>
<ds:datastoreItem xmlns:ds="http://schemas.openxmlformats.org/officeDocument/2006/customXml" ds:itemID="{97817952-7C88-469A-B6E6-4BB84D52A7AB}"/>
</file>

<file path=customXml/itemProps3.xml><?xml version="1.0" encoding="utf-8"?>
<ds:datastoreItem xmlns:ds="http://schemas.openxmlformats.org/officeDocument/2006/customXml" ds:itemID="{4D5A9F6D-6F1D-4F11-889A-EC0C3D3065E9}">
  <ds:schemaRefs>
    <ds:schemaRef ds:uri="http://schemas.microsoft.com/sharepoint/v3/contenttype/forms"/>
  </ds:schemaRefs>
</ds:datastoreItem>
</file>

<file path=customXml/itemProps4.xml><?xml version="1.0" encoding="utf-8"?>
<ds:datastoreItem xmlns:ds="http://schemas.openxmlformats.org/officeDocument/2006/customXml" ds:itemID="{4D51237A-DE9C-4B45-A5A2-61B582853C06}">
  <ds:schemaRefs>
    <ds:schemaRef ds:uri="http://schemas.microsoft.com/sharepoint/events"/>
  </ds:schemaRefs>
</ds:datastoreItem>
</file>

<file path=customXml/itemProps5.xml><?xml version="1.0" encoding="utf-8"?>
<ds:datastoreItem xmlns:ds="http://schemas.openxmlformats.org/officeDocument/2006/customXml" ds:itemID="{CDDBB7AA-2EF9-4F70-82BA-3C7AE64404C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NCDOT_PowerPoint_Template_16x9 (1)</Template>
  <TotalTime>2917</TotalTime>
  <Words>962</Words>
  <Application>Microsoft Office PowerPoint</Application>
  <PresentationFormat>Custom</PresentationFormat>
  <Paragraphs>339</Paragraphs>
  <Slides>35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Times New Roman</vt:lpstr>
      <vt:lpstr>Tw Cen MT</vt:lpstr>
      <vt:lpstr>Univers (W1)</vt:lpstr>
      <vt:lpstr>Wingdings</vt:lpstr>
      <vt:lpstr>Wingdings 2</vt:lpstr>
      <vt:lpstr>NCDOT_PowerPoint_Template_16x9 (1)</vt:lpstr>
      <vt:lpstr>Introduction to Travel Demand Modeling</vt:lpstr>
      <vt:lpstr>Tools for Transportation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Demand Modeling</dc:title>
  <dc:creator>Amar Pillai</dc:creator>
  <cp:keywords>PowerPoint, template, presentation, 16x9, television</cp:keywords>
  <cp:lastModifiedBy>Amar Pillai</cp:lastModifiedBy>
  <cp:revision>47</cp:revision>
  <dcterms:created xsi:type="dcterms:W3CDTF">2017-02-06T21:41:41Z</dcterms:created>
  <dcterms:modified xsi:type="dcterms:W3CDTF">2024-05-03T19:41:56Z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lc_DocIdItemGuid">
    <vt:lpwstr>c40829df-97ac-4a29-944e-b0cda0bf371a</vt:lpwstr>
  </property>
  <property fmtid="{D5CDD505-2E9C-101B-9397-08002B2CF9AE}" pid="4" name="Business Content Type">
    <vt:lpwstr/>
  </property>
  <property fmtid="{D5CDD505-2E9C-101B-9397-08002B2CF9AE}" pid="5" name="Data Security Classification">
    <vt:lpwstr/>
  </property>
  <property fmtid="{D5CDD505-2E9C-101B-9397-08002B2CF9AE}" pid="6" name="_docset_NoMedatataSyncRequired">
    <vt:lpwstr>False</vt:lpwstr>
  </property>
  <property fmtid="{D5CDD505-2E9C-101B-9397-08002B2CF9AE}" pid="7" name="Order">
    <vt:r8>239600</vt:r8>
  </property>
</Properties>
</file>